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0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66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092" autoAdjust="0"/>
    <p:restoredTop sz="94660"/>
  </p:normalViewPr>
  <p:slideViewPr>
    <p:cSldViewPr>
      <p:cViewPr varScale="1">
        <p:scale>
          <a:sx n="83" d="100"/>
          <a:sy n="83" d="100"/>
        </p:scale>
        <p:origin x="-140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7E3195-BA1E-49B5-B8F3-9F8FD40BD254}" type="datetimeFigureOut">
              <a:rPr lang="en-US" smtClean="0"/>
              <a:pPr/>
              <a:t>4/7/2023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0AA5A0-0F31-4D64-BA34-E99310BD728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0AA5A0-0F31-4D64-BA34-E99310BD7285}" type="slidenum">
              <a:rPr lang="en-US" smtClean="0"/>
              <a:pPr/>
              <a:t>58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C8A02B5-A500-4404-ADD8-2EA809AB6FF6}" type="datetimeFigureOut">
              <a:rPr lang="en-US" smtClean="0"/>
              <a:pPr/>
              <a:t>4/7/2023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9ABC295-1D30-4FFE-899F-82EE482934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8A02B5-A500-4404-ADD8-2EA809AB6FF6}" type="datetimeFigureOut">
              <a:rPr lang="en-US" smtClean="0"/>
              <a:pPr/>
              <a:t>4/7/2023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ABC295-1D30-4FFE-899F-82EE482934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6C8A02B5-A500-4404-ADD8-2EA809AB6FF6}" type="datetimeFigureOut">
              <a:rPr lang="en-US" smtClean="0"/>
              <a:pPr/>
              <a:t>4/7/2023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9ABC295-1D30-4FFE-899F-82EE482934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8A02B5-A500-4404-ADD8-2EA809AB6FF6}" type="datetimeFigureOut">
              <a:rPr lang="en-US" smtClean="0"/>
              <a:pPr/>
              <a:t>4/7/2023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ABC295-1D30-4FFE-899F-82EE482934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C8A02B5-A500-4404-ADD8-2EA809AB6FF6}" type="datetimeFigureOut">
              <a:rPr lang="en-US" smtClean="0"/>
              <a:pPr/>
              <a:t>4/7/2023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39ABC295-1D30-4FFE-899F-82EE482934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8A02B5-A500-4404-ADD8-2EA809AB6FF6}" type="datetimeFigureOut">
              <a:rPr lang="en-US" smtClean="0"/>
              <a:pPr/>
              <a:t>4/7/2023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ABC295-1D30-4FFE-899F-82EE482934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8A02B5-A500-4404-ADD8-2EA809AB6FF6}" type="datetimeFigureOut">
              <a:rPr lang="en-US" smtClean="0"/>
              <a:pPr/>
              <a:t>4/7/2023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ABC295-1D30-4FFE-899F-82EE482934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8A02B5-A500-4404-ADD8-2EA809AB6FF6}" type="datetimeFigureOut">
              <a:rPr lang="en-US" smtClean="0"/>
              <a:pPr/>
              <a:t>4/7/2023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ABC295-1D30-4FFE-899F-82EE482934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C8A02B5-A500-4404-ADD8-2EA809AB6FF6}" type="datetimeFigureOut">
              <a:rPr lang="en-US" smtClean="0"/>
              <a:pPr/>
              <a:t>4/7/2023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ABC295-1D30-4FFE-899F-82EE482934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8A02B5-A500-4404-ADD8-2EA809AB6FF6}" type="datetimeFigureOut">
              <a:rPr lang="en-US" smtClean="0"/>
              <a:pPr/>
              <a:t>4/7/2023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ABC295-1D30-4FFE-899F-82EE482934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8A02B5-A500-4404-ADD8-2EA809AB6FF6}" type="datetimeFigureOut">
              <a:rPr lang="en-US" smtClean="0"/>
              <a:pPr/>
              <a:t>4/7/2023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ABC295-1D30-4FFE-899F-82EE482934D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6C8A02B5-A500-4404-ADD8-2EA809AB6FF6}" type="datetimeFigureOut">
              <a:rPr lang="en-US" smtClean="0"/>
              <a:pPr/>
              <a:t>4/7/2023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39ABC295-1D30-4FFE-899F-82EE482934D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hyperlink" Target="https://www.geeksforgeeks.org/multiplexers-in-digital-logic/" TargetMode="Externa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57554" y="1857364"/>
            <a:ext cx="5105400" cy="1895468"/>
          </a:xfrm>
        </p:spPr>
        <p:txBody>
          <a:bodyPr/>
          <a:lstStyle/>
          <a:p>
            <a:pPr algn="ctr"/>
            <a:r>
              <a:rPr lang="en-US" dirty="0" smtClean="0"/>
              <a:t>DIGITAL LOGIC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0430" y="4714884"/>
            <a:ext cx="5114778" cy="1101248"/>
          </a:xfrm>
        </p:spPr>
        <p:txBody>
          <a:bodyPr>
            <a:noAutofit/>
          </a:bodyPr>
          <a:lstStyle/>
          <a:p>
            <a:pPr algn="l"/>
            <a:r>
              <a:rPr lang="en-US" sz="1400" dirty="0" smtClean="0"/>
              <a:t>N.JAFRIN</a:t>
            </a:r>
          </a:p>
          <a:p>
            <a:pPr algn="l"/>
            <a:r>
              <a:rPr lang="en-US" sz="1400" dirty="0" smtClean="0"/>
              <a:t>ASSISTANT PROFESSOR</a:t>
            </a:r>
          </a:p>
          <a:p>
            <a:pPr algn="l"/>
            <a:r>
              <a:rPr lang="en-US" sz="1400" dirty="0" smtClean="0"/>
              <a:t>DEPARTMENT OF COMPUTER SCIENCE &amp; IT</a:t>
            </a:r>
          </a:p>
          <a:p>
            <a:pPr algn="l"/>
            <a:r>
              <a:rPr lang="en-US" sz="1400" dirty="0" smtClean="0"/>
              <a:t>JAMAL MOHAMED COLLEGE(AUTONOMOUS)</a:t>
            </a:r>
          </a:p>
          <a:p>
            <a:pPr algn="l"/>
            <a:r>
              <a:rPr lang="en-US" sz="1400" dirty="0" smtClean="0"/>
              <a:t>TRICHY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14678" y="3643314"/>
            <a:ext cx="5105400" cy="1071570"/>
          </a:xfrm>
        </p:spPr>
        <p:txBody>
          <a:bodyPr/>
          <a:lstStyle/>
          <a:p>
            <a:pPr algn="ctr"/>
            <a:r>
              <a:rPr lang="en-US" b="0" dirty="0" smtClean="0"/>
              <a:t>Octal Number System</a:t>
            </a:r>
            <a:br>
              <a:rPr lang="en-US" b="0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14678" y="1643050"/>
            <a:ext cx="5114778" cy="3929090"/>
          </a:xfrm>
        </p:spPr>
        <p:txBody>
          <a:bodyPr>
            <a:noAutofit/>
          </a:bodyPr>
          <a:lstStyle/>
          <a:p>
            <a:pPr algn="l"/>
            <a:r>
              <a:rPr lang="en-US" sz="2400" dirty="0" smtClean="0">
                <a:latin typeface="Gabriola" pitchFamily="82" charset="0"/>
              </a:rPr>
              <a:t>Example</a:t>
            </a:r>
          </a:p>
          <a:p>
            <a:pPr algn="l"/>
            <a:r>
              <a:rPr lang="en-US" sz="2400" dirty="0" smtClean="0">
                <a:latin typeface="Gabriola" pitchFamily="82" charset="0"/>
              </a:rPr>
              <a:t>Octal Number − 12570</a:t>
            </a:r>
            <a:r>
              <a:rPr lang="en-US" sz="2400" baseline="-25000" dirty="0" smtClean="0">
                <a:latin typeface="Gabriola" pitchFamily="82" charset="0"/>
              </a:rPr>
              <a:t>8</a:t>
            </a:r>
            <a:r>
              <a:rPr lang="en-US" sz="2400" dirty="0" smtClean="0">
                <a:latin typeface="Gabriola" pitchFamily="82" charset="0"/>
              </a:rPr>
              <a:t>  </a:t>
            </a:r>
          </a:p>
          <a:p>
            <a:pPr algn="l"/>
            <a:r>
              <a:rPr lang="en-US" sz="2400" dirty="0" smtClean="0">
                <a:latin typeface="Gabriola" pitchFamily="82" charset="0"/>
              </a:rPr>
              <a:t>Calculating Decimal Equivalent −</a:t>
            </a:r>
          </a:p>
          <a:p>
            <a:pPr algn="l"/>
            <a:r>
              <a:rPr lang="en-US" sz="2400" dirty="0" smtClean="0">
                <a:latin typeface="Gabriola" pitchFamily="82" charset="0"/>
              </a:rPr>
              <a:t>Step Octal Number Decimal Number</a:t>
            </a:r>
          </a:p>
          <a:p>
            <a:pPr algn="l"/>
            <a:r>
              <a:rPr lang="en-US" sz="2400" dirty="0" smtClean="0">
                <a:latin typeface="Gabriola" pitchFamily="82" charset="0"/>
              </a:rPr>
              <a:t>Step 1: </a:t>
            </a:r>
          </a:p>
          <a:p>
            <a:pPr algn="l"/>
            <a:r>
              <a:rPr lang="en-US" sz="2400" dirty="0" smtClean="0">
                <a:latin typeface="Gabriola" pitchFamily="82" charset="0"/>
              </a:rPr>
              <a:t>12570</a:t>
            </a:r>
            <a:r>
              <a:rPr lang="en-US" sz="2400" baseline="-25000" dirty="0" smtClean="0">
                <a:latin typeface="Gabriola" pitchFamily="82" charset="0"/>
              </a:rPr>
              <a:t>8 </a:t>
            </a:r>
            <a:r>
              <a:rPr lang="en-US" sz="2400" dirty="0" smtClean="0">
                <a:latin typeface="Gabriola" pitchFamily="82" charset="0"/>
              </a:rPr>
              <a:t> = ((1 × 8</a:t>
            </a:r>
            <a:r>
              <a:rPr lang="en-US" sz="2400" baseline="30000" dirty="0" smtClean="0">
                <a:latin typeface="Gabriola" pitchFamily="82" charset="0"/>
              </a:rPr>
              <a:t>4</a:t>
            </a:r>
            <a:r>
              <a:rPr lang="en-US" sz="2400" dirty="0" smtClean="0">
                <a:latin typeface="Gabriola" pitchFamily="82" charset="0"/>
              </a:rPr>
              <a:t>) + (2 × 8</a:t>
            </a:r>
            <a:r>
              <a:rPr lang="en-US" sz="2400" baseline="30000" dirty="0" smtClean="0">
                <a:latin typeface="Gabriola" pitchFamily="82" charset="0"/>
              </a:rPr>
              <a:t>3</a:t>
            </a:r>
            <a:r>
              <a:rPr lang="en-US" sz="2400" dirty="0" smtClean="0">
                <a:latin typeface="Gabriola" pitchFamily="82" charset="0"/>
              </a:rPr>
              <a:t>) + (5 × 8</a:t>
            </a:r>
            <a:r>
              <a:rPr lang="en-US" sz="2400" baseline="30000" dirty="0" smtClean="0">
                <a:latin typeface="Gabriola" pitchFamily="82" charset="0"/>
              </a:rPr>
              <a:t>2</a:t>
            </a:r>
            <a:r>
              <a:rPr lang="en-US" sz="2400" dirty="0" smtClean="0">
                <a:latin typeface="Gabriola" pitchFamily="82" charset="0"/>
              </a:rPr>
              <a:t>) + (7 × 8</a:t>
            </a:r>
            <a:r>
              <a:rPr lang="en-US" sz="2400" baseline="30000" dirty="0" smtClean="0">
                <a:latin typeface="Gabriola" pitchFamily="82" charset="0"/>
              </a:rPr>
              <a:t>1</a:t>
            </a:r>
            <a:r>
              <a:rPr lang="en-US" sz="2400" dirty="0" smtClean="0">
                <a:latin typeface="Gabriola" pitchFamily="82" charset="0"/>
              </a:rPr>
              <a:t>) + </a:t>
            </a:r>
          </a:p>
          <a:p>
            <a:pPr algn="l"/>
            <a:r>
              <a:rPr lang="en-US" sz="2400" dirty="0" smtClean="0">
                <a:latin typeface="Gabriola" pitchFamily="82" charset="0"/>
              </a:rPr>
              <a:t>(0 × 8</a:t>
            </a:r>
            <a:r>
              <a:rPr lang="en-US" sz="2400" baseline="30000" dirty="0" smtClean="0">
                <a:latin typeface="Gabriola" pitchFamily="82" charset="0"/>
              </a:rPr>
              <a:t>0</a:t>
            </a:r>
            <a:r>
              <a:rPr lang="en-US" sz="2400" dirty="0" smtClean="0">
                <a:latin typeface="Gabriola" pitchFamily="82" charset="0"/>
              </a:rPr>
              <a:t>))</a:t>
            </a:r>
            <a:r>
              <a:rPr lang="en-US" sz="2400" baseline="-25000" dirty="0" smtClean="0">
                <a:latin typeface="Gabriola" pitchFamily="82" charset="0"/>
              </a:rPr>
              <a:t>10</a:t>
            </a:r>
          </a:p>
          <a:p>
            <a:pPr algn="l"/>
            <a:r>
              <a:rPr lang="en-US" sz="2400" dirty="0" smtClean="0">
                <a:latin typeface="Gabriola" pitchFamily="82" charset="0"/>
              </a:rPr>
              <a:t>Step 2: </a:t>
            </a:r>
          </a:p>
          <a:p>
            <a:pPr algn="l"/>
            <a:r>
              <a:rPr lang="en-US" sz="2400" dirty="0" smtClean="0">
                <a:latin typeface="Gabriola" pitchFamily="82" charset="0"/>
              </a:rPr>
              <a:t>12570</a:t>
            </a:r>
            <a:r>
              <a:rPr lang="en-US" sz="2400" baseline="-25000" dirty="0" smtClean="0">
                <a:latin typeface="Gabriola" pitchFamily="82" charset="0"/>
              </a:rPr>
              <a:t>8</a:t>
            </a:r>
            <a:r>
              <a:rPr lang="en-US" sz="2400" dirty="0" smtClean="0">
                <a:latin typeface="Gabriola" pitchFamily="82" charset="0"/>
              </a:rPr>
              <a:t> = (4096 + 1024 + 320 + 56 + 0)</a:t>
            </a:r>
            <a:r>
              <a:rPr lang="en-US" sz="2400" baseline="-25000" dirty="0" smtClean="0">
                <a:latin typeface="Gabriola" pitchFamily="82" charset="0"/>
              </a:rPr>
              <a:t>10</a:t>
            </a:r>
          </a:p>
          <a:p>
            <a:pPr algn="l"/>
            <a:r>
              <a:rPr lang="en-US" sz="2400" dirty="0" smtClean="0">
                <a:latin typeface="Gabriola" pitchFamily="82" charset="0"/>
              </a:rPr>
              <a:t>Step 3: 12570</a:t>
            </a:r>
            <a:r>
              <a:rPr lang="en-US" sz="2400" baseline="-25000" dirty="0" smtClean="0">
                <a:latin typeface="Gabriola" pitchFamily="82" charset="0"/>
              </a:rPr>
              <a:t>8</a:t>
            </a:r>
            <a:r>
              <a:rPr lang="en-US" sz="2400" dirty="0" smtClean="0">
                <a:latin typeface="Gabriola" pitchFamily="82" charset="0"/>
              </a:rPr>
              <a:t> = 5496</a:t>
            </a:r>
            <a:r>
              <a:rPr lang="en-US" sz="2400" baseline="-25000" dirty="0" smtClean="0">
                <a:latin typeface="Gabriola" pitchFamily="82" charset="0"/>
              </a:rPr>
              <a:t>10</a:t>
            </a:r>
          </a:p>
          <a:p>
            <a:pPr algn="l"/>
            <a:endParaRPr lang="en-US" sz="2400" b="1" dirty="0" smtClean="0">
              <a:latin typeface="Gabriola" pitchFamily="82" charset="0"/>
            </a:endParaRPr>
          </a:p>
          <a:p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b="1" dirty="0" smtClean="0">
              <a:latin typeface="Gabriola" pitchFamily="82" charset="0"/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b="1" dirty="0">
              <a:latin typeface="Gabriola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14678" y="4286256"/>
            <a:ext cx="5105400" cy="1071570"/>
          </a:xfrm>
        </p:spPr>
        <p:txBody>
          <a:bodyPr/>
          <a:lstStyle/>
          <a:p>
            <a:pPr algn="ctr"/>
            <a:r>
              <a:rPr lang="en-US" b="0" dirty="0" smtClean="0"/>
              <a:t>Hexadecimal Number System</a:t>
            </a:r>
            <a:br>
              <a:rPr lang="en-US" b="0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86116" y="1857364"/>
            <a:ext cx="5114778" cy="3929090"/>
          </a:xfrm>
        </p:spPr>
        <p:txBody>
          <a:bodyPr>
            <a:noAutofit/>
          </a:bodyPr>
          <a:lstStyle/>
          <a:p>
            <a:pPr algn="l"/>
            <a:r>
              <a:rPr lang="en-US" sz="2400" b="1" dirty="0" smtClean="0">
                <a:latin typeface="Gabriola" pitchFamily="82" charset="0"/>
              </a:rPr>
              <a:t>Characteristics</a:t>
            </a:r>
          </a:p>
          <a:p>
            <a:pPr algn="l"/>
            <a:r>
              <a:rPr lang="en-US" sz="2400" b="1" dirty="0" smtClean="0">
                <a:latin typeface="Gabriola" pitchFamily="82" charset="0"/>
              </a:rPr>
              <a:t>	Uses 10 digits and 6 letters, 	0,1,2,3,4,5,6,7,8,9,A,B,C,D,E,F.</a:t>
            </a:r>
          </a:p>
          <a:p>
            <a:pPr algn="l"/>
            <a:r>
              <a:rPr lang="en-US" sz="2400" b="1" dirty="0" smtClean="0">
                <a:latin typeface="Gabriola" pitchFamily="82" charset="0"/>
              </a:rPr>
              <a:t>	Letters represents numbers starting from 10. 	A = 10, B = 11, C = 12, D = 13, E = 14, F = 15.</a:t>
            </a:r>
          </a:p>
          <a:p>
            <a:pPr algn="l"/>
            <a:r>
              <a:rPr lang="en-US" sz="2400" b="1" dirty="0" smtClean="0">
                <a:latin typeface="Gabriola" pitchFamily="82" charset="0"/>
              </a:rPr>
              <a:t>	Also called base 16 number system.</a:t>
            </a:r>
          </a:p>
          <a:p>
            <a:pPr algn="l"/>
            <a:r>
              <a:rPr lang="en-US" sz="2400" b="1" dirty="0" smtClean="0">
                <a:latin typeface="Gabriola" pitchFamily="82" charset="0"/>
              </a:rPr>
              <a:t>	Each position in a hexadecimal number 	represents a 0 power of the base (16). 	Example:  16</a:t>
            </a:r>
            <a:r>
              <a:rPr lang="en-US" sz="2400" b="1" baseline="30000" dirty="0" smtClean="0">
                <a:latin typeface="Gabriola" pitchFamily="82" charset="0"/>
              </a:rPr>
              <a:t>0</a:t>
            </a:r>
            <a:r>
              <a:rPr lang="en-US" sz="2400" b="1" dirty="0" smtClean="0">
                <a:latin typeface="Gabriola" pitchFamily="82" charset="0"/>
              </a:rPr>
              <a:t>.</a:t>
            </a:r>
          </a:p>
          <a:p>
            <a:pPr algn="l"/>
            <a:endParaRPr lang="en-US" sz="2400" b="1" dirty="0" smtClean="0">
              <a:latin typeface="Gabriola" pitchFamily="82" charset="0"/>
            </a:endParaRPr>
          </a:p>
          <a:p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b="1" dirty="0" smtClean="0">
              <a:latin typeface="Gabriola" pitchFamily="82" charset="0"/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b="1" dirty="0">
              <a:latin typeface="Gabriola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14678" y="4286256"/>
            <a:ext cx="5105400" cy="1071570"/>
          </a:xfrm>
        </p:spPr>
        <p:txBody>
          <a:bodyPr/>
          <a:lstStyle/>
          <a:p>
            <a:pPr algn="ctr"/>
            <a:r>
              <a:rPr lang="en-US" b="0" dirty="0" smtClean="0"/>
              <a:t>Hexadecimal Number System</a:t>
            </a:r>
            <a:br>
              <a:rPr lang="en-US" b="0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14678" y="1714488"/>
            <a:ext cx="5429288" cy="3929090"/>
          </a:xfrm>
        </p:spPr>
        <p:txBody>
          <a:bodyPr>
            <a:noAutofit/>
          </a:bodyPr>
          <a:lstStyle/>
          <a:p>
            <a:pPr algn="l"/>
            <a:r>
              <a:rPr lang="en-US" sz="2400" b="1" dirty="0" smtClean="0">
                <a:latin typeface="Gabriola" pitchFamily="82" charset="0"/>
              </a:rPr>
              <a:t>Hexadecimal Number: 19FDE</a:t>
            </a:r>
            <a:r>
              <a:rPr lang="en-US" sz="2400" b="1" baseline="-25000" dirty="0" smtClean="0">
                <a:latin typeface="Gabriola" pitchFamily="82" charset="0"/>
              </a:rPr>
              <a:t>16</a:t>
            </a:r>
            <a:endParaRPr lang="en-US" sz="2400" b="1" dirty="0" smtClean="0">
              <a:latin typeface="Gabriola" pitchFamily="82" charset="0"/>
            </a:endParaRPr>
          </a:p>
          <a:p>
            <a:pPr algn="l"/>
            <a:r>
              <a:rPr lang="en-US" sz="2400" b="1" dirty="0" smtClean="0">
                <a:latin typeface="Gabriola" pitchFamily="82" charset="0"/>
              </a:rPr>
              <a:t>Calculating Decimal Equivalent −</a:t>
            </a:r>
          </a:p>
          <a:p>
            <a:pPr algn="l"/>
            <a:r>
              <a:rPr lang="en-US" sz="2400" b="1" dirty="0" smtClean="0">
                <a:latin typeface="Gabriola" pitchFamily="82" charset="0"/>
              </a:rPr>
              <a:t>Step Hexadecimal Number Decimal Number</a:t>
            </a:r>
          </a:p>
          <a:p>
            <a:pPr algn="l"/>
            <a:r>
              <a:rPr lang="en-US" sz="2400" b="1" dirty="0" smtClean="0">
                <a:latin typeface="Gabriola" pitchFamily="82" charset="0"/>
              </a:rPr>
              <a:t>Step 1: </a:t>
            </a:r>
          </a:p>
          <a:p>
            <a:pPr algn="l"/>
            <a:r>
              <a:rPr lang="en-US" sz="2400" b="1" dirty="0" smtClean="0">
                <a:latin typeface="Gabriola" pitchFamily="82" charset="0"/>
              </a:rPr>
              <a:t>19FDE</a:t>
            </a:r>
            <a:r>
              <a:rPr lang="en-US" sz="2400" b="1" baseline="-25000" dirty="0" smtClean="0">
                <a:latin typeface="Gabriola" pitchFamily="82" charset="0"/>
              </a:rPr>
              <a:t>16  </a:t>
            </a:r>
            <a:r>
              <a:rPr lang="en-US" sz="2400" b="1" dirty="0" smtClean="0">
                <a:latin typeface="Gabriola" pitchFamily="82" charset="0"/>
              </a:rPr>
              <a:t> = ((1 × 16</a:t>
            </a:r>
            <a:r>
              <a:rPr lang="en-US" sz="2400" b="1" baseline="30000" dirty="0" smtClean="0">
                <a:latin typeface="Gabriola" pitchFamily="82" charset="0"/>
              </a:rPr>
              <a:t>4</a:t>
            </a:r>
            <a:r>
              <a:rPr lang="en-US" sz="2400" b="1" dirty="0" smtClean="0">
                <a:latin typeface="Gabriola" pitchFamily="82" charset="0"/>
              </a:rPr>
              <a:t>) + (9 × 16</a:t>
            </a:r>
            <a:r>
              <a:rPr lang="en-US" sz="2400" b="1" baseline="30000" dirty="0" smtClean="0">
                <a:latin typeface="Gabriola" pitchFamily="82" charset="0"/>
              </a:rPr>
              <a:t>3</a:t>
            </a:r>
            <a:r>
              <a:rPr lang="en-US" sz="2400" b="1" dirty="0" smtClean="0">
                <a:latin typeface="Gabriola" pitchFamily="82" charset="0"/>
              </a:rPr>
              <a:t>) + (F × 16</a:t>
            </a:r>
            <a:r>
              <a:rPr lang="en-US" sz="2400" b="1" baseline="30000" dirty="0" smtClean="0">
                <a:latin typeface="Gabriola" pitchFamily="82" charset="0"/>
              </a:rPr>
              <a:t>2</a:t>
            </a:r>
            <a:r>
              <a:rPr lang="en-US" sz="2400" b="1" dirty="0" smtClean="0">
                <a:latin typeface="Gabriola" pitchFamily="82" charset="0"/>
              </a:rPr>
              <a:t>) + (D × 16</a:t>
            </a:r>
            <a:r>
              <a:rPr lang="en-US" sz="2400" b="1" baseline="30000" dirty="0" smtClean="0">
                <a:latin typeface="Gabriola" pitchFamily="82" charset="0"/>
              </a:rPr>
              <a:t>1</a:t>
            </a:r>
            <a:r>
              <a:rPr lang="en-US" sz="2400" b="1" dirty="0" smtClean="0">
                <a:latin typeface="Gabriola" pitchFamily="82" charset="0"/>
              </a:rPr>
              <a:t>) + </a:t>
            </a:r>
          </a:p>
          <a:p>
            <a:pPr algn="l"/>
            <a:r>
              <a:rPr lang="en-US" sz="2400" b="1" dirty="0" smtClean="0">
                <a:latin typeface="Gabriola" pitchFamily="82" charset="0"/>
              </a:rPr>
              <a:t>(E × 16</a:t>
            </a:r>
            <a:r>
              <a:rPr lang="en-US" sz="2400" b="1" baseline="30000" dirty="0" smtClean="0">
                <a:latin typeface="Gabriola" pitchFamily="82" charset="0"/>
              </a:rPr>
              <a:t>0</a:t>
            </a:r>
            <a:r>
              <a:rPr lang="en-US" sz="2400" b="1" dirty="0" smtClean="0">
                <a:latin typeface="Gabriola" pitchFamily="82" charset="0"/>
              </a:rPr>
              <a:t>))</a:t>
            </a:r>
            <a:r>
              <a:rPr lang="en-US" sz="2400" b="1" baseline="-25000" dirty="0" smtClean="0">
                <a:latin typeface="Gabriola" pitchFamily="82" charset="0"/>
              </a:rPr>
              <a:t>10</a:t>
            </a:r>
          </a:p>
          <a:p>
            <a:pPr algn="l"/>
            <a:r>
              <a:rPr lang="en-US" sz="2400" b="1" dirty="0" smtClean="0">
                <a:latin typeface="Gabriola" pitchFamily="82" charset="0"/>
              </a:rPr>
              <a:t>Step 2: </a:t>
            </a:r>
          </a:p>
          <a:p>
            <a:pPr algn="l"/>
            <a:r>
              <a:rPr lang="en-US" sz="2400" b="1" dirty="0" smtClean="0">
                <a:latin typeface="Gabriola" pitchFamily="82" charset="0"/>
              </a:rPr>
              <a:t>19FDE</a:t>
            </a:r>
            <a:r>
              <a:rPr lang="en-US" sz="2400" b="1" baseline="-25000" dirty="0" smtClean="0">
                <a:latin typeface="Gabriola" pitchFamily="82" charset="0"/>
              </a:rPr>
              <a:t>16</a:t>
            </a:r>
            <a:r>
              <a:rPr lang="en-US" sz="2400" b="1" dirty="0" smtClean="0">
                <a:latin typeface="Gabriola" pitchFamily="82" charset="0"/>
              </a:rPr>
              <a:t>  = ((1 × 16</a:t>
            </a:r>
            <a:r>
              <a:rPr lang="en-US" sz="2400" b="1" baseline="30000" dirty="0" smtClean="0">
                <a:latin typeface="Gabriola" pitchFamily="82" charset="0"/>
              </a:rPr>
              <a:t>4</a:t>
            </a:r>
            <a:r>
              <a:rPr lang="en-US" sz="2400" b="1" dirty="0" smtClean="0">
                <a:latin typeface="Gabriola" pitchFamily="82" charset="0"/>
              </a:rPr>
              <a:t>) + (9 × 16</a:t>
            </a:r>
            <a:r>
              <a:rPr lang="en-US" sz="2400" b="1" baseline="30000" dirty="0" smtClean="0">
                <a:latin typeface="Gabriola" pitchFamily="82" charset="0"/>
              </a:rPr>
              <a:t>3</a:t>
            </a:r>
            <a:r>
              <a:rPr lang="en-US" sz="2400" b="1" dirty="0" smtClean="0">
                <a:latin typeface="Gabriola" pitchFamily="82" charset="0"/>
              </a:rPr>
              <a:t>) + (15 × 16</a:t>
            </a:r>
            <a:r>
              <a:rPr lang="en-US" sz="2400" b="1" baseline="30000" dirty="0" smtClean="0">
                <a:latin typeface="Gabriola" pitchFamily="82" charset="0"/>
              </a:rPr>
              <a:t>2</a:t>
            </a:r>
            <a:r>
              <a:rPr lang="en-US" sz="2400" b="1" dirty="0" smtClean="0">
                <a:latin typeface="Gabriola" pitchFamily="82" charset="0"/>
              </a:rPr>
              <a:t>) + (13 × 16</a:t>
            </a:r>
            <a:r>
              <a:rPr lang="en-US" sz="2400" b="1" baseline="30000" dirty="0" smtClean="0">
                <a:latin typeface="Gabriola" pitchFamily="82" charset="0"/>
              </a:rPr>
              <a:t>1</a:t>
            </a:r>
            <a:r>
              <a:rPr lang="en-US" sz="2400" b="1" dirty="0" smtClean="0">
                <a:latin typeface="Gabriola" pitchFamily="82" charset="0"/>
              </a:rPr>
              <a:t>) +</a:t>
            </a:r>
          </a:p>
          <a:p>
            <a:pPr algn="l"/>
            <a:r>
              <a:rPr lang="en-US" sz="2400" b="1" dirty="0" smtClean="0">
                <a:latin typeface="Gabriola" pitchFamily="82" charset="0"/>
              </a:rPr>
              <a:t> (14 × 16</a:t>
            </a:r>
            <a:r>
              <a:rPr lang="en-US" sz="2400" b="1" baseline="30000" dirty="0" smtClean="0">
                <a:latin typeface="Gabriola" pitchFamily="82" charset="0"/>
              </a:rPr>
              <a:t>0</a:t>
            </a:r>
            <a:r>
              <a:rPr lang="en-US" sz="2400" b="1" dirty="0" smtClean="0">
                <a:latin typeface="Gabriola" pitchFamily="82" charset="0"/>
              </a:rPr>
              <a:t>))</a:t>
            </a:r>
            <a:r>
              <a:rPr lang="en-US" sz="2400" b="1" baseline="-25000" dirty="0" smtClean="0">
                <a:latin typeface="Gabriola" pitchFamily="82" charset="0"/>
              </a:rPr>
              <a:t>10</a:t>
            </a:r>
          </a:p>
          <a:p>
            <a:pPr algn="l"/>
            <a:r>
              <a:rPr lang="en-US" sz="2400" b="1" dirty="0" smtClean="0">
                <a:latin typeface="Gabriola" pitchFamily="82" charset="0"/>
              </a:rPr>
              <a:t>Step 3: 19FDE</a:t>
            </a:r>
            <a:r>
              <a:rPr lang="en-US" sz="2400" b="1" baseline="-25000" dirty="0" smtClean="0">
                <a:latin typeface="Gabriola" pitchFamily="82" charset="0"/>
              </a:rPr>
              <a:t>16  </a:t>
            </a:r>
            <a:r>
              <a:rPr lang="en-US" sz="2400" b="1" dirty="0" smtClean="0">
                <a:latin typeface="Gabriola" pitchFamily="82" charset="0"/>
              </a:rPr>
              <a:t> = (65536 + 36864 + 3840 + 208 + 14)</a:t>
            </a:r>
            <a:r>
              <a:rPr lang="en-US" sz="2400" b="1" baseline="-25000" dirty="0" smtClean="0">
                <a:latin typeface="Gabriola" pitchFamily="82" charset="0"/>
              </a:rPr>
              <a:t>10</a:t>
            </a:r>
          </a:p>
          <a:p>
            <a:pPr algn="l"/>
            <a:r>
              <a:rPr lang="en-US" sz="2400" b="1" dirty="0" smtClean="0">
                <a:latin typeface="Gabriola" pitchFamily="82" charset="0"/>
              </a:rPr>
              <a:t>Step 4 : 19FDE</a:t>
            </a:r>
            <a:r>
              <a:rPr lang="en-US" sz="2400" b="1" baseline="-25000" dirty="0" smtClean="0">
                <a:latin typeface="Gabriola" pitchFamily="82" charset="0"/>
              </a:rPr>
              <a:t>16  </a:t>
            </a:r>
            <a:r>
              <a:rPr lang="en-US" sz="2400" b="1" dirty="0" smtClean="0">
                <a:latin typeface="Gabriola" pitchFamily="82" charset="0"/>
              </a:rPr>
              <a:t>  = 106462</a:t>
            </a:r>
            <a:r>
              <a:rPr lang="en-US" sz="2400" b="1" baseline="-25000" dirty="0" smtClean="0">
                <a:latin typeface="Gabriola" pitchFamily="82" charset="0"/>
              </a:rPr>
              <a:t>10</a:t>
            </a:r>
            <a:r>
              <a:rPr lang="en-US" sz="2400" b="1" dirty="0" smtClean="0">
                <a:latin typeface="Gabriola" pitchFamily="82" charset="0"/>
              </a:rPr>
              <a:t/>
            </a:r>
            <a:br>
              <a:rPr lang="en-US" sz="2400" b="1" dirty="0" smtClean="0">
                <a:latin typeface="Gabriola" pitchFamily="82" charset="0"/>
              </a:rPr>
            </a:br>
            <a:endParaRPr lang="en-US" sz="2400" b="1" dirty="0" smtClean="0">
              <a:latin typeface="Gabriola" pitchFamily="82" charset="0"/>
            </a:endParaRPr>
          </a:p>
          <a:p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b="1" dirty="0" smtClean="0">
              <a:latin typeface="Gabriola" pitchFamily="82" charset="0"/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b="1" dirty="0">
              <a:latin typeface="Gabriola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71802" y="5000636"/>
            <a:ext cx="5105400" cy="1071570"/>
          </a:xfrm>
        </p:spPr>
        <p:txBody>
          <a:bodyPr/>
          <a:lstStyle/>
          <a:p>
            <a:pPr algn="ctr"/>
            <a:r>
              <a:rPr lang="en-US" b="0" dirty="0" smtClean="0"/>
              <a:t>Number Base Conversion</a:t>
            </a:r>
            <a:br>
              <a:rPr lang="en-US" b="0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14678" y="1714488"/>
            <a:ext cx="5429288" cy="3929090"/>
          </a:xfrm>
        </p:spPr>
        <p:txBody>
          <a:bodyPr>
            <a:noAutofit/>
          </a:bodyPr>
          <a:lstStyle/>
          <a:p>
            <a:pPr algn="l"/>
            <a:r>
              <a:rPr lang="en-US" sz="2400" b="1" dirty="0" smtClean="0">
                <a:latin typeface="Gabriola" pitchFamily="82" charset="0"/>
              </a:rPr>
              <a:t>In our previous section, we learned different types of number systems such as binary, decimal, octal, and hexadecimal. In this part we will learn how we can change a number from one number system to another number system.</a:t>
            </a:r>
          </a:p>
          <a:p>
            <a:pPr algn="l"/>
            <a:r>
              <a:rPr lang="en-US" sz="2400" b="1" dirty="0" smtClean="0">
                <a:latin typeface="Gabriola" pitchFamily="82" charset="0"/>
              </a:rPr>
              <a:t>	four types of number systems so each one can be converted into the remaining three systems. There are the following conversions possible in Number System</a:t>
            </a:r>
          </a:p>
          <a:p>
            <a:pPr lvl="1" algn="l">
              <a:buFont typeface="Wingdings" pitchFamily="2" charset="2"/>
              <a:buChar char="Ø"/>
            </a:pPr>
            <a:r>
              <a:rPr lang="en-US" sz="2500" b="1" dirty="0" smtClean="0">
                <a:solidFill>
                  <a:schemeClr val="tx1"/>
                </a:solidFill>
                <a:latin typeface="Gabriola" pitchFamily="82" charset="0"/>
              </a:rPr>
              <a:t>Binary to other Number Systems.</a:t>
            </a:r>
          </a:p>
          <a:p>
            <a:pPr lvl="1" algn="l">
              <a:buFont typeface="Wingdings" pitchFamily="2" charset="2"/>
              <a:buChar char="Ø"/>
            </a:pPr>
            <a:r>
              <a:rPr lang="en-US" sz="2500" b="1" dirty="0" smtClean="0">
                <a:solidFill>
                  <a:schemeClr val="tx1"/>
                </a:solidFill>
                <a:latin typeface="Gabriola" pitchFamily="82" charset="0"/>
              </a:rPr>
              <a:t>Decimal to other Number Systems.</a:t>
            </a:r>
          </a:p>
          <a:p>
            <a:pPr lvl="1" algn="l">
              <a:buFont typeface="Wingdings" pitchFamily="2" charset="2"/>
              <a:buChar char="Ø"/>
            </a:pPr>
            <a:r>
              <a:rPr lang="en-US" sz="2500" b="1" dirty="0" smtClean="0">
                <a:solidFill>
                  <a:schemeClr val="tx1"/>
                </a:solidFill>
                <a:latin typeface="Gabriola" pitchFamily="82" charset="0"/>
              </a:rPr>
              <a:t>Octal to other Number Systems.</a:t>
            </a:r>
          </a:p>
          <a:p>
            <a:pPr lvl="1" algn="l">
              <a:buFont typeface="Wingdings" pitchFamily="2" charset="2"/>
              <a:buChar char="Ø"/>
            </a:pPr>
            <a:r>
              <a:rPr lang="en-US" sz="2500" b="1" dirty="0" smtClean="0">
                <a:solidFill>
                  <a:schemeClr val="tx1"/>
                </a:solidFill>
                <a:latin typeface="Gabriola" pitchFamily="82" charset="0"/>
              </a:rPr>
              <a:t>Hexadecimal to other Number Systems.</a:t>
            </a:r>
          </a:p>
          <a:p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b="1" dirty="0" smtClean="0">
              <a:latin typeface="Gabriola" pitchFamily="82" charset="0"/>
            </a:endParaRPr>
          </a:p>
          <a:p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b="1" dirty="0" smtClean="0">
              <a:latin typeface="Gabriola" pitchFamily="82" charset="0"/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b="1" dirty="0">
              <a:latin typeface="Gabriola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71802" y="5000636"/>
            <a:ext cx="5105400" cy="1071570"/>
          </a:xfrm>
        </p:spPr>
        <p:txBody>
          <a:bodyPr/>
          <a:lstStyle/>
          <a:p>
            <a:pPr algn="ctr"/>
            <a:r>
              <a:rPr lang="en-US" b="0" dirty="0" smtClean="0"/>
              <a:t>Number Base Conversion</a:t>
            </a:r>
            <a:br>
              <a:rPr lang="en-US" b="0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14678" y="1714488"/>
            <a:ext cx="5429288" cy="3929090"/>
          </a:xfrm>
        </p:spPr>
        <p:txBody>
          <a:bodyPr>
            <a:noAutofit/>
          </a:bodyPr>
          <a:lstStyle/>
          <a:p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b="1" dirty="0" smtClean="0">
              <a:latin typeface="Gabriola" pitchFamily="82" charset="0"/>
            </a:endParaRPr>
          </a:p>
          <a:p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b="1" dirty="0" smtClean="0">
              <a:latin typeface="Gabriola" pitchFamily="82" charset="0"/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b="1" dirty="0">
              <a:latin typeface="Gabriola" pitchFamily="82" charset="0"/>
            </a:endParaRPr>
          </a:p>
        </p:txBody>
      </p:sp>
      <p:pic>
        <p:nvPicPr>
          <p:cNvPr id="4" name="Picture 3" descr="Number Base Conversion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14678" y="2428868"/>
            <a:ext cx="5572164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71802" y="5000636"/>
            <a:ext cx="5105400" cy="1071570"/>
          </a:xfrm>
        </p:spPr>
        <p:txBody>
          <a:bodyPr/>
          <a:lstStyle/>
          <a:p>
            <a:pPr algn="ctr"/>
            <a:r>
              <a:rPr lang="en-US" b="0" dirty="0" smtClean="0"/>
              <a:t>Number Base Conversion</a:t>
            </a:r>
            <a:br>
              <a:rPr lang="en-US" b="0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14678" y="1714488"/>
            <a:ext cx="5429288" cy="3929090"/>
          </a:xfrm>
        </p:spPr>
        <p:txBody>
          <a:bodyPr>
            <a:noAutofit/>
          </a:bodyPr>
          <a:lstStyle/>
          <a:p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b="1" dirty="0" smtClean="0">
              <a:latin typeface="Gabriola" pitchFamily="82" charset="0"/>
            </a:endParaRPr>
          </a:p>
          <a:p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b="1" dirty="0" smtClean="0">
              <a:latin typeface="Gabriola" pitchFamily="82" charset="0"/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b="1" dirty="0">
              <a:latin typeface="Gabriola" pitchFamily="82" charset="0"/>
            </a:endParaRPr>
          </a:p>
        </p:txBody>
      </p:sp>
      <p:pic>
        <p:nvPicPr>
          <p:cNvPr id="5" name="Picture 4" descr="https://media.geeksforgeeks.org/wp-content/uploads/3-29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4190" y="1866900"/>
            <a:ext cx="5956966" cy="3990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71802" y="5643578"/>
            <a:ext cx="5105400" cy="1071570"/>
          </a:xfrm>
        </p:spPr>
        <p:txBody>
          <a:bodyPr/>
          <a:lstStyle/>
          <a:p>
            <a:pPr algn="ctr"/>
            <a:r>
              <a:rPr lang="en-US" sz="2800" b="0" dirty="0" smtClean="0"/>
              <a:t>Decimal Number to other Bases Conversion</a:t>
            </a:r>
            <a:br>
              <a:rPr lang="en-US" sz="2800" b="0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14678" y="1714488"/>
            <a:ext cx="5429288" cy="3929090"/>
          </a:xfrm>
        </p:spPr>
        <p:txBody>
          <a:bodyPr>
            <a:noAutofit/>
          </a:bodyPr>
          <a:lstStyle/>
          <a:p>
            <a:pPr algn="l" fontAlgn="base"/>
            <a:r>
              <a:rPr lang="en-US" sz="2400" b="1" dirty="0" smtClean="0">
                <a:latin typeface="Gabriola" pitchFamily="82" charset="0"/>
              </a:rPr>
              <a:t>1. Decimal to Binary :</a:t>
            </a:r>
          </a:p>
          <a:p>
            <a:pPr algn="l"/>
            <a:r>
              <a:rPr lang="en-US" sz="2400" b="1" dirty="0" smtClean="0">
                <a:latin typeface="Gabriola" pitchFamily="82" charset="0"/>
              </a:rPr>
              <a:t>	The following two types of operations take place, while converting decimal number into its equivalent binary number.</a:t>
            </a:r>
          </a:p>
          <a:p>
            <a:pPr marL="514350" indent="-514350" algn="l">
              <a:buClrTx/>
              <a:buFont typeface="+mj-lt"/>
              <a:buAutoNum type="romanUcPeriod"/>
            </a:pPr>
            <a:r>
              <a:rPr lang="en-US" sz="2400" b="1" dirty="0" smtClean="0">
                <a:latin typeface="Gabriola" pitchFamily="82" charset="0"/>
              </a:rPr>
              <a:t>Division of integer part and successive quotients with base 2.</a:t>
            </a:r>
          </a:p>
          <a:p>
            <a:pPr marL="514350" indent="-514350" algn="l">
              <a:buClrTx/>
              <a:buFont typeface="+mj-lt"/>
              <a:buAutoNum type="romanUcPeriod"/>
            </a:pPr>
            <a:r>
              <a:rPr lang="en-US" sz="2400" b="1" dirty="0" smtClean="0">
                <a:latin typeface="Gabriola" pitchFamily="82" charset="0"/>
              </a:rPr>
              <a:t>Multiplication of fractional part and successive fractions with base 2</a:t>
            </a:r>
            <a:r>
              <a:rPr lang="en-US" sz="2400" dirty="0" smtClean="0">
                <a:latin typeface="Gabriola" pitchFamily="82" charset="0"/>
              </a:rPr>
              <a:t>.</a:t>
            </a:r>
          </a:p>
          <a:p>
            <a:pPr algn="l"/>
            <a:r>
              <a:rPr lang="en-US" sz="2400" b="1" dirty="0" smtClean="0">
                <a:latin typeface="Gabriola" pitchFamily="82" charset="0"/>
              </a:rPr>
              <a:t>Example</a:t>
            </a:r>
            <a:endParaRPr lang="en-US" sz="2400" dirty="0" smtClean="0">
              <a:latin typeface="Gabriola" pitchFamily="82" charset="0"/>
            </a:endParaRPr>
          </a:p>
          <a:p>
            <a:pPr algn="l" fontAlgn="base"/>
            <a:r>
              <a:rPr lang="en-US" sz="2400" b="1" dirty="0" smtClean="0">
                <a:latin typeface="Gabriola" pitchFamily="82" charset="0"/>
              </a:rPr>
              <a:t>	</a:t>
            </a:r>
            <a:r>
              <a:rPr lang="en-US" sz="3200" b="1" dirty="0" smtClean="0">
                <a:latin typeface="Gabriola" pitchFamily="82" charset="0"/>
              </a:rPr>
              <a:t>(10.25)</a:t>
            </a:r>
            <a:r>
              <a:rPr lang="en-US" sz="3200" b="1" baseline="-25000" dirty="0" smtClean="0">
                <a:latin typeface="Gabriola" pitchFamily="82" charset="0"/>
              </a:rPr>
              <a:t>10</a:t>
            </a:r>
            <a:r>
              <a:rPr lang="en-US" sz="3200" dirty="0" smtClean="0">
                <a:latin typeface="Gabriola" pitchFamily="82" charset="0"/>
              </a:rPr>
              <a:t/>
            </a:r>
            <a:br>
              <a:rPr lang="en-US" sz="3200" dirty="0" smtClean="0">
                <a:latin typeface="Gabriola" pitchFamily="82" charset="0"/>
              </a:rPr>
            </a:br>
            <a:endParaRPr lang="en-US" sz="3200" dirty="0" smtClean="0">
              <a:latin typeface="Gabriola" pitchFamily="82" charset="0"/>
            </a:endParaRPr>
          </a:p>
          <a:p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b="1" dirty="0" smtClean="0">
              <a:latin typeface="Gabriola" pitchFamily="82" charset="0"/>
            </a:endParaRPr>
          </a:p>
          <a:p>
            <a:pPr algn="l" fontAlgn="base"/>
            <a:endParaRPr lang="en-US" sz="2400" b="1" dirty="0" smtClean="0">
              <a:latin typeface="Gabriola" pitchFamily="82" charset="0"/>
            </a:endParaRPr>
          </a:p>
          <a:p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b="1" dirty="0" smtClean="0">
              <a:latin typeface="Gabriola" pitchFamily="82" charset="0"/>
            </a:endParaRPr>
          </a:p>
          <a:p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b="1" dirty="0" smtClean="0">
              <a:latin typeface="Gabriola" pitchFamily="82" charset="0"/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b="1" dirty="0">
              <a:latin typeface="Gabriola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43240" y="4857760"/>
            <a:ext cx="5105400" cy="1071570"/>
          </a:xfrm>
        </p:spPr>
        <p:txBody>
          <a:bodyPr/>
          <a:lstStyle/>
          <a:p>
            <a:pPr algn="ctr"/>
            <a:r>
              <a:rPr lang="en-US" sz="3200" dirty="0" smtClean="0">
                <a:latin typeface="Gabriola" pitchFamily="82" charset="0"/>
              </a:rPr>
              <a:t>Decimal to Binary</a:t>
            </a:r>
            <a:r>
              <a:rPr lang="en-US" sz="2800" dirty="0" smtClean="0">
                <a:latin typeface="Gabriola" pitchFamily="82" charset="0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14678" y="1714488"/>
            <a:ext cx="5429288" cy="3929090"/>
          </a:xfrm>
        </p:spPr>
        <p:txBody>
          <a:bodyPr>
            <a:noAutofit/>
          </a:bodyPr>
          <a:lstStyle/>
          <a:p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b="1" dirty="0" smtClean="0">
              <a:latin typeface="Gabriola" pitchFamily="82" charset="0"/>
            </a:endParaRPr>
          </a:p>
          <a:p>
            <a:pPr algn="l" fontAlgn="base"/>
            <a:endParaRPr lang="en-US" sz="2400" b="1" dirty="0" smtClean="0">
              <a:latin typeface="Gabriola" pitchFamily="82" charset="0"/>
            </a:endParaRPr>
          </a:p>
          <a:p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b="1" dirty="0" smtClean="0">
              <a:latin typeface="Gabriola" pitchFamily="82" charset="0"/>
            </a:endParaRPr>
          </a:p>
          <a:p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b="1" dirty="0" smtClean="0">
              <a:latin typeface="Gabriola" pitchFamily="82" charset="0"/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b="1" dirty="0">
              <a:latin typeface="Gabriola" pitchFamily="82" charset="0"/>
            </a:endParaRPr>
          </a:p>
        </p:txBody>
      </p:sp>
      <p:pic>
        <p:nvPicPr>
          <p:cNvPr id="4" name="Picture 3" descr="Lightbox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68" y="2071678"/>
            <a:ext cx="4786346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3786182" y="5357826"/>
            <a:ext cx="42862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Answer:</a:t>
            </a:r>
            <a:r>
              <a:rPr lang="en-US" dirty="0" smtClean="0"/>
              <a:t> (10.25)</a:t>
            </a:r>
            <a:r>
              <a:rPr lang="en-US" baseline="-25000" dirty="0" smtClean="0"/>
              <a:t>10</a:t>
            </a:r>
            <a:r>
              <a:rPr lang="en-US" dirty="0" smtClean="0"/>
              <a:t> = (1010.01)</a:t>
            </a:r>
            <a:r>
              <a:rPr lang="en-US" baseline="-25000" dirty="0" smtClean="0"/>
              <a:t>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14678" y="4643446"/>
            <a:ext cx="5105400" cy="1071570"/>
          </a:xfrm>
        </p:spPr>
        <p:txBody>
          <a:bodyPr/>
          <a:lstStyle/>
          <a:p>
            <a:pPr algn="ctr"/>
            <a:r>
              <a:rPr lang="en-US" sz="2800" dirty="0" smtClean="0"/>
              <a:t>Decimal to Octal</a:t>
            </a:r>
            <a:br>
              <a:rPr lang="en-US" sz="2800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14678" y="1000108"/>
            <a:ext cx="5429288" cy="3929090"/>
          </a:xfrm>
        </p:spPr>
        <p:txBody>
          <a:bodyPr>
            <a:noAutofit/>
          </a:bodyPr>
          <a:lstStyle/>
          <a:p>
            <a:pPr algn="l"/>
            <a:r>
              <a:rPr lang="en-US" sz="2400" b="1" dirty="0" smtClean="0">
                <a:latin typeface="Gabriola" pitchFamily="82" charset="0"/>
              </a:rPr>
              <a:t>The following two types of operations take place, while converting decimal number into its equivalent octal number.</a:t>
            </a:r>
          </a:p>
          <a:p>
            <a:pPr marL="514350" indent="-514350" algn="l">
              <a:buClrTx/>
              <a:buFont typeface="+mj-lt"/>
              <a:buAutoNum type="romanUcPeriod"/>
            </a:pPr>
            <a:r>
              <a:rPr lang="en-US" sz="2400" b="1" dirty="0" smtClean="0">
                <a:latin typeface="Gabriola" pitchFamily="82" charset="0"/>
              </a:rPr>
              <a:t>Division of integer part and successive quotients with base 8.</a:t>
            </a:r>
          </a:p>
          <a:p>
            <a:pPr marL="514350" indent="-514350" algn="l">
              <a:buClrTx/>
              <a:buFont typeface="+mj-lt"/>
              <a:buAutoNum type="romanUcPeriod"/>
            </a:pPr>
            <a:r>
              <a:rPr lang="en-US" sz="2400" b="1" dirty="0" smtClean="0">
                <a:latin typeface="Gabriola" pitchFamily="82" charset="0"/>
              </a:rPr>
              <a:t>Multiplication of fractional part and successive fractions with base 8.</a:t>
            </a:r>
          </a:p>
          <a:p>
            <a:pPr algn="l"/>
            <a:r>
              <a:rPr lang="en-US" sz="2400" b="1" dirty="0" smtClean="0">
                <a:latin typeface="Gabriola" pitchFamily="82" charset="0"/>
              </a:rPr>
              <a:t>Example</a:t>
            </a:r>
          </a:p>
          <a:p>
            <a:pPr algn="l" fontAlgn="base"/>
            <a:r>
              <a:rPr lang="en-US" sz="2400" b="1" dirty="0" smtClean="0">
                <a:latin typeface="Gabriola" pitchFamily="82" charset="0"/>
              </a:rPr>
              <a:t>	</a:t>
            </a:r>
            <a:r>
              <a:rPr lang="en-US" sz="2800" dirty="0" smtClean="0">
                <a:latin typeface="Gabriola" pitchFamily="82" charset="0"/>
              </a:rPr>
              <a:t>(58.25)</a:t>
            </a:r>
            <a:r>
              <a:rPr lang="en-US" sz="2800" baseline="-25000" dirty="0" smtClean="0">
                <a:latin typeface="Gabriola" pitchFamily="82" charset="0"/>
              </a:rPr>
              <a:t>10</a:t>
            </a:r>
            <a:endParaRPr lang="en-US" sz="2800" dirty="0" smtClean="0">
              <a:latin typeface="Gabriola" pitchFamily="82" charset="0"/>
            </a:endParaRPr>
          </a:p>
          <a:p>
            <a:pPr algn="l" fontAlgn="base"/>
            <a:r>
              <a:rPr lang="en-US" sz="2800" dirty="0" smtClean="0">
                <a:latin typeface="Gabriola" pitchFamily="82" charset="0"/>
              </a:rPr>
              <a:t>	(58)</a:t>
            </a:r>
            <a:r>
              <a:rPr lang="en-US" sz="2800" baseline="-25000" dirty="0" smtClean="0">
                <a:latin typeface="Gabriola" pitchFamily="82" charset="0"/>
              </a:rPr>
              <a:t>10</a:t>
            </a:r>
            <a:r>
              <a:rPr lang="en-US" sz="2800" dirty="0" smtClean="0">
                <a:latin typeface="Gabriola" pitchFamily="82" charset="0"/>
              </a:rPr>
              <a:t> = (72)</a:t>
            </a:r>
            <a:r>
              <a:rPr lang="en-US" sz="2800" baseline="-25000" dirty="0" smtClean="0">
                <a:latin typeface="Gabriola" pitchFamily="82" charset="0"/>
              </a:rPr>
              <a:t>8</a:t>
            </a:r>
            <a:endParaRPr lang="en-US" sz="2800" dirty="0" smtClean="0">
              <a:latin typeface="Gabriola" pitchFamily="82" charset="0"/>
            </a:endParaRPr>
          </a:p>
          <a:p>
            <a:pPr algn="l" fontAlgn="base"/>
            <a:r>
              <a:rPr lang="en-US" sz="2800" dirty="0" smtClean="0">
                <a:latin typeface="Gabriola" pitchFamily="82" charset="0"/>
              </a:rPr>
              <a:t>Fractional part:</a:t>
            </a:r>
          </a:p>
          <a:p>
            <a:pPr algn="l" fontAlgn="base"/>
            <a:r>
              <a:rPr lang="en-US" sz="2800" dirty="0" smtClean="0">
                <a:latin typeface="Gabriola" pitchFamily="82" charset="0"/>
              </a:rPr>
              <a:t>	0.25 x 8 = 2.00</a:t>
            </a:r>
            <a:br>
              <a:rPr lang="en-US" sz="2800" dirty="0" smtClean="0">
                <a:latin typeface="Gabriola" pitchFamily="82" charset="0"/>
              </a:rPr>
            </a:br>
            <a:r>
              <a:rPr lang="en-US" sz="2400" dirty="0" smtClean="0"/>
              <a:t> </a:t>
            </a:r>
            <a:r>
              <a:rPr lang="en-US" sz="2400" dirty="0" smtClean="0">
                <a:latin typeface="Gabriola" pitchFamily="82" charset="0"/>
              </a:rPr>
              <a:t>the </a:t>
            </a:r>
            <a:r>
              <a:rPr lang="en-US" sz="2400" b="1" dirty="0" smtClean="0">
                <a:latin typeface="Gabriola" pitchFamily="82" charset="0"/>
              </a:rPr>
              <a:t>octal equivalent</a:t>
            </a:r>
            <a:r>
              <a:rPr lang="en-US" sz="2400" dirty="0" smtClean="0">
                <a:latin typeface="Gabriola" pitchFamily="82" charset="0"/>
              </a:rPr>
              <a:t> of decimal number 58.25 is 72.2. </a:t>
            </a:r>
            <a:br>
              <a:rPr lang="en-US" sz="2400" dirty="0" smtClean="0">
                <a:latin typeface="Gabriola" pitchFamily="82" charset="0"/>
              </a:rPr>
            </a:br>
            <a:endParaRPr lang="en-US" sz="2400" dirty="0" smtClean="0">
              <a:latin typeface="Gabriola" pitchFamily="82" charset="0"/>
            </a:endParaRPr>
          </a:p>
          <a:p>
            <a:pPr algn="l" fontAlgn="base"/>
            <a:endParaRPr lang="en-US" sz="2400" b="1" dirty="0" smtClean="0">
              <a:latin typeface="Gabriola" pitchFamily="82" charset="0"/>
            </a:endParaRPr>
          </a:p>
          <a:p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b="1" dirty="0" smtClean="0">
              <a:latin typeface="Gabriola" pitchFamily="82" charset="0"/>
            </a:endParaRPr>
          </a:p>
          <a:p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b="1" dirty="0" smtClean="0">
              <a:latin typeface="Gabriola" pitchFamily="82" charset="0"/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b="1" dirty="0">
              <a:latin typeface="Gabriola" pitchFamily="8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786182" y="5357826"/>
            <a:ext cx="42862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86116" y="5286388"/>
            <a:ext cx="5105400" cy="1071570"/>
          </a:xfrm>
        </p:spPr>
        <p:txBody>
          <a:bodyPr/>
          <a:lstStyle/>
          <a:p>
            <a:pPr algn="ctr"/>
            <a:r>
              <a:rPr lang="en-US" sz="2800" b="0" dirty="0" smtClean="0"/>
              <a:t>Decimal to </a:t>
            </a:r>
            <a:r>
              <a:rPr lang="en-US" sz="2800" b="0" dirty="0" err="1" smtClean="0"/>
              <a:t>Hexa</a:t>
            </a:r>
            <a:r>
              <a:rPr lang="en-US" sz="2800" b="0" dirty="0" smtClean="0"/>
              <a:t>-Decimal Conversion</a:t>
            </a:r>
            <a:br>
              <a:rPr lang="en-US" sz="2800" b="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86116" y="1357298"/>
            <a:ext cx="5429288" cy="3929090"/>
          </a:xfrm>
        </p:spPr>
        <p:txBody>
          <a:bodyPr>
            <a:noAutofit/>
          </a:bodyPr>
          <a:lstStyle/>
          <a:p>
            <a:pPr algn="l"/>
            <a:r>
              <a:rPr lang="en-US" sz="2400" dirty="0" smtClean="0">
                <a:latin typeface="Gabriola" pitchFamily="82" charset="0"/>
              </a:rPr>
              <a:t>The following two types of operations take place, while converting decimal number into its equivalent </a:t>
            </a:r>
            <a:r>
              <a:rPr lang="en-US" sz="2400" dirty="0" err="1" smtClean="0">
                <a:latin typeface="Gabriola" pitchFamily="82" charset="0"/>
              </a:rPr>
              <a:t>hexa</a:t>
            </a:r>
            <a:r>
              <a:rPr lang="en-US" sz="2400" dirty="0" smtClean="0">
                <a:latin typeface="Gabriola" pitchFamily="82" charset="0"/>
              </a:rPr>
              <a:t>-decimal number.</a:t>
            </a:r>
          </a:p>
          <a:p>
            <a:pPr marL="514350" indent="-514350" algn="l">
              <a:buClrTx/>
              <a:buFont typeface="+mj-lt"/>
              <a:buAutoNum type="romanUcPeriod"/>
            </a:pPr>
            <a:r>
              <a:rPr lang="en-US" sz="2400" dirty="0" smtClean="0">
                <a:latin typeface="Gabriola" pitchFamily="82" charset="0"/>
              </a:rPr>
              <a:t>Division of integer part and successive quotients with base 16.</a:t>
            </a:r>
          </a:p>
          <a:p>
            <a:pPr marL="514350" indent="-514350" algn="l">
              <a:buClrTx/>
              <a:buFont typeface="+mj-lt"/>
              <a:buAutoNum type="romanUcPeriod"/>
            </a:pPr>
            <a:r>
              <a:rPr lang="en-US" sz="2400" dirty="0" smtClean="0">
                <a:latin typeface="Gabriola" pitchFamily="82" charset="0"/>
              </a:rPr>
              <a:t>Multiplication of fractional part and successive fractions with base 16.</a:t>
            </a:r>
          </a:p>
          <a:p>
            <a:pPr algn="l"/>
            <a:r>
              <a:rPr lang="en-US" sz="2400" b="1" dirty="0" smtClean="0">
                <a:latin typeface="Gabriola" pitchFamily="82" charset="0"/>
              </a:rPr>
              <a:t>Example</a:t>
            </a:r>
            <a:endParaRPr lang="en-US" sz="2400" dirty="0" smtClean="0">
              <a:latin typeface="Gabriola" pitchFamily="82" charset="0"/>
            </a:endParaRPr>
          </a:p>
          <a:p>
            <a:pPr algn="l" fontAlgn="base"/>
            <a:r>
              <a:rPr lang="en-US" sz="2400" b="1" dirty="0" smtClean="0">
                <a:latin typeface="Gabriola" pitchFamily="82" charset="0"/>
              </a:rPr>
              <a:t>	</a:t>
            </a:r>
            <a:r>
              <a:rPr lang="en-US" sz="2400" dirty="0" smtClean="0"/>
              <a:t> </a:t>
            </a:r>
            <a:r>
              <a:rPr lang="en-US" sz="2400" b="1" dirty="0" smtClean="0">
                <a:latin typeface="Gabriola" pitchFamily="82" charset="0"/>
              </a:rPr>
              <a:t>Consider the decimal number 58.25. </a:t>
            </a:r>
          </a:p>
          <a:p>
            <a:pPr algn="l" fontAlgn="base"/>
            <a:r>
              <a:rPr lang="en-US" sz="2400" b="1" dirty="0" smtClean="0">
                <a:latin typeface="Gabriola" pitchFamily="82" charset="0"/>
              </a:rPr>
              <a:t>	Here, the integer part is 58 and decimal part is 0.25.</a:t>
            </a:r>
          </a:p>
          <a:p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b="1" dirty="0" smtClean="0">
              <a:latin typeface="Gabriola" pitchFamily="82" charset="0"/>
            </a:endParaRPr>
          </a:p>
          <a:p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b="1" dirty="0" smtClean="0">
              <a:latin typeface="Gabriola" pitchFamily="82" charset="0"/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b="1" dirty="0">
              <a:latin typeface="Gabriola" pitchFamily="8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786182" y="5357826"/>
            <a:ext cx="42862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14678" y="928670"/>
            <a:ext cx="5105400" cy="1071570"/>
          </a:xfrm>
        </p:spPr>
        <p:txBody>
          <a:bodyPr/>
          <a:lstStyle/>
          <a:p>
            <a:pPr algn="ctr"/>
            <a:r>
              <a:rPr lang="en-US" dirty="0" err="1" smtClean="0"/>
              <a:t>iNTRODUCTION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86116" y="2285992"/>
            <a:ext cx="5114778" cy="1101248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n-US" sz="9600" b="1" dirty="0" smtClean="0">
                <a:solidFill>
                  <a:srgbClr val="FF0000"/>
                </a:solidFill>
                <a:latin typeface="Gabriola" pitchFamily="82" charset="0"/>
              </a:rPr>
              <a:t>NUMBER SYSTEM</a:t>
            </a:r>
          </a:p>
          <a:p>
            <a:pPr algn="l"/>
            <a:r>
              <a:rPr lang="en-US" sz="9600" b="1" dirty="0" smtClean="0">
                <a:solidFill>
                  <a:srgbClr val="FF0000"/>
                </a:solidFill>
                <a:latin typeface="Gabriola" pitchFamily="82" charset="0"/>
              </a:rPr>
              <a:t>	</a:t>
            </a:r>
            <a:r>
              <a:rPr lang="en-US" sz="9600" b="1" dirty="0" smtClean="0">
                <a:latin typeface="Gabriola" pitchFamily="82" charset="0"/>
              </a:rPr>
              <a:t>A digital system can understand positional number system only where there are a few symbols called digits and these symbols represent different values depending on the position they occupy in the number.</a:t>
            </a:r>
          </a:p>
          <a:p>
            <a:pPr algn="l"/>
            <a:r>
              <a:rPr lang="en-US" sz="9600" b="1" dirty="0" smtClean="0">
                <a:latin typeface="Gabriola" pitchFamily="82" charset="0"/>
              </a:rPr>
              <a:t>A value of each digit in a number can be determined using</a:t>
            </a:r>
          </a:p>
          <a:p>
            <a:pPr algn="just"/>
            <a:r>
              <a:rPr lang="en-US" sz="9600" b="1" dirty="0" smtClean="0">
                <a:latin typeface="Gabriola" pitchFamily="82" charset="0"/>
              </a:rPr>
              <a:t>	The digit</a:t>
            </a:r>
          </a:p>
          <a:p>
            <a:pPr algn="just"/>
            <a:r>
              <a:rPr lang="en-US" sz="9600" b="1" dirty="0" smtClean="0">
                <a:latin typeface="Gabriola" pitchFamily="82" charset="0"/>
              </a:rPr>
              <a:t>	The position of the digit in the number</a:t>
            </a:r>
          </a:p>
          <a:p>
            <a:pPr algn="just"/>
            <a:r>
              <a:rPr lang="en-US" sz="9600" b="1" dirty="0" smtClean="0">
                <a:latin typeface="Gabriola" pitchFamily="82" charset="0"/>
              </a:rPr>
              <a:t>	The base of the number system (where base 	is defined as the total number of digits 	available in the number system).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86116" y="5286388"/>
            <a:ext cx="5105400" cy="1071570"/>
          </a:xfrm>
        </p:spPr>
        <p:txBody>
          <a:bodyPr/>
          <a:lstStyle/>
          <a:p>
            <a:pPr algn="ctr"/>
            <a:r>
              <a:rPr lang="en-US" sz="2800" b="0" dirty="0" smtClean="0"/>
              <a:t>Decimal to </a:t>
            </a:r>
            <a:r>
              <a:rPr lang="en-US" sz="2800" b="0" dirty="0" err="1" smtClean="0"/>
              <a:t>Hexa</a:t>
            </a:r>
            <a:r>
              <a:rPr lang="en-US" sz="2800" b="0" dirty="0" smtClean="0"/>
              <a:t>-Decimal Conversion</a:t>
            </a:r>
            <a:br>
              <a:rPr lang="en-US" sz="2800" b="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3214678" y="1214422"/>
            <a:ext cx="5186216" cy="3357586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n-US" sz="9600" b="1" dirty="0" smtClean="0">
                <a:latin typeface="Gabriola" pitchFamily="82" charset="0"/>
              </a:rPr>
              <a:t>Step 1 − Division of 58 and successive quotients with base 16.</a:t>
            </a:r>
          </a:p>
          <a:p>
            <a:pPr algn="l"/>
            <a:endParaRPr lang="en-IN" sz="9600" b="1" dirty="0" smtClean="0">
              <a:latin typeface="Gabriola" pitchFamily="82" charset="0"/>
            </a:endParaRPr>
          </a:p>
          <a:p>
            <a:pPr algn="l"/>
            <a:r>
              <a:rPr lang="en-IN" sz="9600" b="1" dirty="0" smtClean="0">
                <a:latin typeface="Gabriola" pitchFamily="82" charset="0"/>
              </a:rPr>
              <a:t>Operation	Quotient  	Remainder</a:t>
            </a:r>
            <a:endParaRPr lang="en-US" sz="9600" b="1" dirty="0" smtClean="0">
              <a:latin typeface="Gabriola" pitchFamily="82" charset="0"/>
            </a:endParaRPr>
          </a:p>
          <a:p>
            <a:pPr algn="l"/>
            <a:r>
              <a:rPr lang="en-IN" sz="9600" b="1" dirty="0" smtClean="0">
                <a:latin typeface="Gabriola" pitchFamily="82" charset="0"/>
              </a:rPr>
              <a:t>  58/16	     	     3		   10=A</a:t>
            </a:r>
            <a:endParaRPr lang="en-US" sz="9600" b="1" dirty="0" smtClean="0">
              <a:latin typeface="Gabriola" pitchFamily="82" charset="0"/>
            </a:endParaRPr>
          </a:p>
          <a:p>
            <a:pPr algn="l"/>
            <a:r>
              <a:rPr lang="en-IN" sz="9600" b="1" dirty="0" smtClean="0">
                <a:latin typeface="Gabriola" pitchFamily="82" charset="0"/>
              </a:rPr>
              <a:t>  3/16		     0		    3</a:t>
            </a:r>
          </a:p>
          <a:p>
            <a:pPr algn="l"/>
            <a:endParaRPr lang="en-IN" sz="9600" b="1" dirty="0" smtClean="0">
              <a:latin typeface="Gabriola" pitchFamily="82" charset="0"/>
            </a:endParaRPr>
          </a:p>
          <a:p>
            <a:pPr algn="ctr"/>
            <a:r>
              <a:rPr lang="en-US" sz="9600" b="1" dirty="0" smtClean="0">
                <a:solidFill>
                  <a:schemeClr val="tx1"/>
                </a:solidFill>
                <a:latin typeface="Gabriola" pitchFamily="82" charset="0"/>
              </a:rPr>
              <a:t>58</a:t>
            </a:r>
            <a:r>
              <a:rPr lang="en-US" sz="9600" b="1" baseline="-25000" dirty="0" smtClean="0">
                <a:solidFill>
                  <a:schemeClr val="tx1"/>
                </a:solidFill>
                <a:latin typeface="Gabriola" pitchFamily="82" charset="0"/>
              </a:rPr>
              <a:t>10</a:t>
            </a:r>
            <a:r>
              <a:rPr lang="en-US" sz="9600" b="1" dirty="0" smtClean="0">
                <a:solidFill>
                  <a:schemeClr val="tx1"/>
                </a:solidFill>
                <a:latin typeface="Gabriola" pitchFamily="82" charset="0"/>
              </a:rPr>
              <a:t> = 3A</a:t>
            </a:r>
            <a:r>
              <a:rPr lang="en-US" sz="9600" b="1" baseline="-25000" dirty="0" smtClean="0">
                <a:solidFill>
                  <a:schemeClr val="tx1"/>
                </a:solidFill>
                <a:latin typeface="Gabriola" pitchFamily="82" charset="0"/>
              </a:rPr>
              <a:t>16</a:t>
            </a:r>
          </a:p>
          <a:p>
            <a:pPr algn="l"/>
            <a:endParaRPr lang="en-US" sz="9600" baseline="-25000" dirty="0" smtClean="0">
              <a:latin typeface="Gabriola" pitchFamily="82" charset="0"/>
            </a:endParaRPr>
          </a:p>
          <a:p>
            <a:pPr algn="l"/>
            <a:r>
              <a:rPr lang="en-US" sz="9600" b="1" dirty="0" smtClean="0">
                <a:latin typeface="Gabriola" pitchFamily="82" charset="0"/>
              </a:rPr>
              <a:t>Step 2 − Multiplication of 0.25 and successive fractions with base 16.</a:t>
            </a:r>
          </a:p>
          <a:p>
            <a:pPr algn="l"/>
            <a:r>
              <a:rPr lang="en-US" sz="9600" b="1" dirty="0" smtClean="0">
                <a:latin typeface="Gabriola" pitchFamily="82" charset="0"/>
              </a:rPr>
              <a:t> Operation	Result	Carry</a:t>
            </a:r>
          </a:p>
          <a:p>
            <a:pPr algn="l"/>
            <a:r>
              <a:rPr lang="en-US" sz="9600" b="1" dirty="0" smtClean="0">
                <a:latin typeface="Gabriola" pitchFamily="82" charset="0"/>
              </a:rPr>
              <a:t>    0.25 x 16	4.00	   4</a:t>
            </a:r>
          </a:p>
          <a:p>
            <a:pPr algn="l"/>
            <a:r>
              <a:rPr lang="en-US" sz="9600" b="1" dirty="0" smtClean="0">
                <a:latin typeface="Gabriola" pitchFamily="82" charset="0"/>
              </a:rPr>
              <a:t>          -		0.00	   -</a:t>
            </a:r>
          </a:p>
          <a:p>
            <a:pPr algn="ctr"/>
            <a:r>
              <a:rPr lang="en-US" sz="11200" dirty="0" smtClean="0">
                <a:solidFill>
                  <a:schemeClr val="tx1"/>
                </a:solidFill>
              </a:rPr>
              <a:t>.</a:t>
            </a:r>
            <a:r>
              <a:rPr lang="en-US" sz="11200" b="1" dirty="0" smtClean="0">
                <a:solidFill>
                  <a:schemeClr val="tx1"/>
                </a:solidFill>
                <a:latin typeface="Gabriola" pitchFamily="82" charset="0"/>
              </a:rPr>
              <a:t>25</a:t>
            </a:r>
            <a:r>
              <a:rPr lang="en-US" sz="11200" b="1" baseline="-25000" dirty="0" smtClean="0">
                <a:solidFill>
                  <a:schemeClr val="tx1"/>
                </a:solidFill>
                <a:latin typeface="Gabriola" pitchFamily="82" charset="0"/>
              </a:rPr>
              <a:t>10</a:t>
            </a:r>
            <a:r>
              <a:rPr lang="en-US" sz="11200" b="1" dirty="0" smtClean="0">
                <a:solidFill>
                  <a:schemeClr val="tx1"/>
                </a:solidFill>
                <a:latin typeface="Gabriola" pitchFamily="82" charset="0"/>
              </a:rPr>
              <a:t> = .4</a:t>
            </a:r>
            <a:r>
              <a:rPr lang="en-US" sz="11200" b="1" baseline="-25000" dirty="0" smtClean="0">
                <a:solidFill>
                  <a:schemeClr val="tx1"/>
                </a:solidFill>
                <a:latin typeface="Gabriola" pitchFamily="82" charset="0"/>
              </a:rPr>
              <a:t>16 </a:t>
            </a:r>
            <a:r>
              <a:rPr lang="en-US" sz="11200" b="1" dirty="0" smtClean="0">
                <a:solidFill>
                  <a:schemeClr val="tx1"/>
                </a:solidFill>
                <a:latin typeface="Gabriola" pitchFamily="82" charset="0"/>
              </a:rPr>
              <a:t/>
            </a:r>
            <a:br>
              <a:rPr lang="en-US" sz="11200" b="1" dirty="0" smtClean="0">
                <a:solidFill>
                  <a:schemeClr val="tx1"/>
                </a:solidFill>
                <a:latin typeface="Gabriola" pitchFamily="82" charset="0"/>
              </a:rPr>
            </a:br>
            <a:endParaRPr lang="en-US" sz="11200" b="1" dirty="0" smtClean="0">
              <a:solidFill>
                <a:schemeClr val="tx1"/>
              </a:solidFill>
              <a:latin typeface="Gabriola" pitchFamily="82" charset="0"/>
            </a:endParaRPr>
          </a:p>
          <a:p>
            <a:r>
              <a:rPr lang="en-US" sz="1600" dirty="0" smtClean="0"/>
              <a:t/>
            </a:r>
            <a:br>
              <a:rPr lang="en-US" sz="1600" dirty="0" smtClean="0"/>
            </a:br>
            <a:endParaRPr lang="en-US" sz="2400" b="1" dirty="0" smtClean="0">
              <a:latin typeface="Gabriola" pitchFamily="82" charset="0"/>
            </a:endParaRPr>
          </a:p>
          <a:p>
            <a:pPr algn="l"/>
            <a:endParaRPr lang="en-US" sz="2400" b="1" dirty="0" smtClean="0">
              <a:latin typeface="Gabriola" pitchFamily="82" charset="0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786182" y="5357826"/>
            <a:ext cx="42862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86116" y="5286388"/>
            <a:ext cx="5105400" cy="1071570"/>
          </a:xfrm>
        </p:spPr>
        <p:txBody>
          <a:bodyPr/>
          <a:lstStyle/>
          <a:p>
            <a:pPr algn="ctr"/>
            <a:r>
              <a:rPr lang="en-US" sz="2800" dirty="0" smtClean="0"/>
              <a:t>Binary </a:t>
            </a:r>
            <a:r>
              <a:rPr lang="en-US" sz="2800" dirty="0" err="1" smtClean="0"/>
              <a:t>numer</a:t>
            </a:r>
            <a:r>
              <a:rPr lang="en-US" sz="2800" dirty="0" smtClean="0"/>
              <a:t> system</a:t>
            </a:r>
            <a:br>
              <a:rPr lang="en-US" sz="2800" dirty="0" smtClean="0"/>
            </a:br>
            <a:r>
              <a:rPr lang="en-US" sz="2800" dirty="0" smtClean="0"/>
              <a:t>to other number system</a:t>
            </a:r>
            <a:br>
              <a:rPr lang="en-US" sz="2800" dirty="0" smtClean="0"/>
            </a:br>
            <a:r>
              <a:rPr lang="en-US" sz="2800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3286116" y="1857364"/>
            <a:ext cx="5186216" cy="3357586"/>
          </a:xfrm>
        </p:spPr>
        <p:txBody>
          <a:bodyPr>
            <a:noAutofit/>
          </a:bodyPr>
          <a:lstStyle/>
          <a:p>
            <a:pPr algn="l"/>
            <a:r>
              <a:rPr lang="en-US" sz="2400" b="1" dirty="0" smtClean="0">
                <a:latin typeface="Gabriola" pitchFamily="82" charset="0"/>
              </a:rPr>
              <a:t>Shortcut method - Binary to Octal</a:t>
            </a:r>
          </a:p>
          <a:p>
            <a:pPr algn="l"/>
            <a:r>
              <a:rPr lang="en-US" sz="2400" b="1" dirty="0" smtClean="0">
                <a:latin typeface="Gabriola" pitchFamily="82" charset="0"/>
              </a:rPr>
              <a:t>Steps</a:t>
            </a:r>
          </a:p>
          <a:p>
            <a:pPr algn="l"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2400" b="1" dirty="0" smtClean="0">
                <a:latin typeface="Gabriola" pitchFamily="82" charset="0"/>
              </a:rPr>
              <a:t>Step 1 − Divide the binary digits into groups of three (starting from the right).</a:t>
            </a:r>
          </a:p>
          <a:p>
            <a:pPr algn="l"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2400" b="1" dirty="0" smtClean="0">
                <a:latin typeface="Gabriola" pitchFamily="82" charset="0"/>
              </a:rPr>
              <a:t>Step 2 − Convert each group of three binary digits to one octal digit.</a:t>
            </a:r>
          </a:p>
          <a:p>
            <a:pPr algn="l"/>
            <a:endParaRPr lang="en-US" sz="2400" b="1" dirty="0" smtClean="0">
              <a:latin typeface="Gabriola" pitchFamily="82" charset="0"/>
            </a:endParaRPr>
          </a:p>
          <a:p>
            <a:pPr algn="l"/>
            <a:r>
              <a:rPr lang="en-US" sz="2400" b="1" dirty="0" smtClean="0">
                <a:latin typeface="Gabriola" pitchFamily="82" charset="0"/>
              </a:rPr>
              <a:t>Example</a:t>
            </a:r>
          </a:p>
          <a:p>
            <a:pPr algn="l"/>
            <a:r>
              <a:rPr lang="en-US" sz="2400" b="1" dirty="0" smtClean="0">
                <a:latin typeface="Gabriola" pitchFamily="82" charset="0"/>
              </a:rPr>
              <a:t>Binary Number − 10101</a:t>
            </a:r>
            <a:r>
              <a:rPr lang="en-US" sz="2400" b="1" baseline="-25000" dirty="0" smtClean="0">
                <a:latin typeface="Gabriola" pitchFamily="82" charset="0"/>
              </a:rPr>
              <a:t>2</a:t>
            </a:r>
            <a:endParaRPr lang="en-US" sz="2400" b="1" dirty="0" smtClean="0">
              <a:latin typeface="Gabriola" pitchFamily="82" charset="0"/>
            </a:endParaRPr>
          </a:p>
          <a:p>
            <a:pPr algn="l"/>
            <a:r>
              <a:rPr lang="en-US" sz="2400" b="1" dirty="0" smtClean="0">
                <a:latin typeface="Gabriola" pitchFamily="82" charset="0"/>
              </a:rPr>
              <a:t/>
            </a:r>
            <a:br>
              <a:rPr lang="en-US" sz="2400" b="1" dirty="0" smtClean="0">
                <a:latin typeface="Gabriola" pitchFamily="82" charset="0"/>
              </a:rPr>
            </a:br>
            <a:endParaRPr lang="en-US" sz="2400" b="1" dirty="0" smtClean="0">
              <a:latin typeface="Gabriola" pitchFamily="82" charset="0"/>
            </a:endParaRPr>
          </a:p>
          <a:p>
            <a:r>
              <a:rPr lang="en-US" sz="2400" b="1" dirty="0" smtClean="0">
                <a:latin typeface="Gabriola" pitchFamily="82" charset="0"/>
              </a:rPr>
              <a:t/>
            </a:r>
            <a:br>
              <a:rPr lang="en-US" sz="2400" b="1" dirty="0" smtClean="0">
                <a:latin typeface="Gabriola" pitchFamily="82" charset="0"/>
              </a:rPr>
            </a:br>
            <a:endParaRPr lang="en-US" sz="2400" b="1" dirty="0">
              <a:latin typeface="Gabriola" pitchFamily="8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786182" y="5357826"/>
            <a:ext cx="42862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43240" y="4214818"/>
            <a:ext cx="5105400" cy="1071570"/>
          </a:xfrm>
        </p:spPr>
        <p:txBody>
          <a:bodyPr/>
          <a:lstStyle/>
          <a:p>
            <a:pPr algn="ctr"/>
            <a:r>
              <a:rPr lang="en-US" sz="2400" dirty="0" smtClean="0">
                <a:cs typeface="Times New Roman" pitchFamily="18" charset="0"/>
              </a:rPr>
              <a:t>Binary to Octal</a:t>
            </a:r>
            <a:r>
              <a:rPr lang="en-US" sz="2800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3286116" y="1857364"/>
            <a:ext cx="5186216" cy="3357586"/>
          </a:xfrm>
        </p:spPr>
        <p:txBody>
          <a:bodyPr>
            <a:noAutofit/>
          </a:bodyPr>
          <a:lstStyle/>
          <a:p>
            <a:pPr algn="l"/>
            <a:r>
              <a:rPr lang="en-US" sz="2400" b="1" dirty="0" smtClean="0">
                <a:latin typeface="Gabriola" pitchFamily="82" charset="0"/>
              </a:rPr>
              <a:t>Shortcut method - Binary to Octal</a:t>
            </a:r>
          </a:p>
          <a:p>
            <a:pPr algn="l"/>
            <a:r>
              <a:rPr lang="en-US" sz="2400" b="1" dirty="0" smtClean="0">
                <a:latin typeface="Gabriola" pitchFamily="82" charset="0"/>
              </a:rPr>
              <a:t>Steps</a:t>
            </a:r>
          </a:p>
          <a:p>
            <a:pPr algn="l"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2400" b="1" dirty="0" smtClean="0">
                <a:latin typeface="Gabriola" pitchFamily="82" charset="0"/>
              </a:rPr>
              <a:t> Step 1 − Divide the binary digits into groups of three (starting from the right).</a:t>
            </a:r>
          </a:p>
          <a:p>
            <a:pPr algn="l"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2400" b="1" dirty="0" smtClean="0">
                <a:latin typeface="Gabriola" pitchFamily="82" charset="0"/>
              </a:rPr>
              <a:t> Step 2 − Convert each group of three binary digits to one octal digit.</a:t>
            </a:r>
          </a:p>
          <a:p>
            <a:pPr algn="l"/>
            <a:endParaRPr lang="en-US" sz="2400" b="1" dirty="0" smtClean="0">
              <a:latin typeface="Gabriola" pitchFamily="82" charset="0"/>
            </a:endParaRPr>
          </a:p>
          <a:p>
            <a:pPr algn="l"/>
            <a:r>
              <a:rPr lang="en-US" sz="2400" b="1" dirty="0" smtClean="0">
                <a:latin typeface="Gabriola" pitchFamily="82" charset="0"/>
              </a:rPr>
              <a:t>Example</a:t>
            </a:r>
          </a:p>
          <a:p>
            <a:pPr algn="l"/>
            <a:r>
              <a:rPr lang="en-US" sz="2400" b="1" dirty="0" smtClean="0">
                <a:latin typeface="Gabriola" pitchFamily="82" charset="0"/>
              </a:rPr>
              <a:t>Binary Number − 10101</a:t>
            </a:r>
            <a:r>
              <a:rPr lang="en-US" sz="2400" b="1" baseline="-25000" dirty="0" smtClean="0">
                <a:latin typeface="Gabriola" pitchFamily="82" charset="0"/>
              </a:rPr>
              <a:t>2</a:t>
            </a:r>
            <a:endParaRPr lang="en-US" sz="2400" b="1" dirty="0" smtClean="0">
              <a:latin typeface="Gabriola" pitchFamily="82" charset="0"/>
            </a:endParaRPr>
          </a:p>
          <a:p>
            <a:pPr algn="l"/>
            <a:r>
              <a:rPr lang="en-US" sz="2400" b="1" dirty="0" smtClean="0">
                <a:latin typeface="Gabriola" pitchFamily="82" charset="0"/>
              </a:rPr>
              <a:t/>
            </a:r>
            <a:br>
              <a:rPr lang="en-US" sz="2400" b="1" dirty="0" smtClean="0">
                <a:latin typeface="Gabriola" pitchFamily="82" charset="0"/>
              </a:rPr>
            </a:br>
            <a:endParaRPr lang="en-US" sz="2400" b="1" dirty="0" smtClean="0">
              <a:latin typeface="Gabriola" pitchFamily="82" charset="0"/>
            </a:endParaRPr>
          </a:p>
          <a:p>
            <a:r>
              <a:rPr lang="en-US" sz="2400" b="1" dirty="0" smtClean="0">
                <a:latin typeface="Gabriola" pitchFamily="82" charset="0"/>
              </a:rPr>
              <a:t/>
            </a:r>
            <a:br>
              <a:rPr lang="en-US" sz="2400" b="1" dirty="0" smtClean="0">
                <a:latin typeface="Gabriola" pitchFamily="82" charset="0"/>
              </a:rPr>
            </a:br>
            <a:endParaRPr lang="en-US" sz="2400" b="1" dirty="0">
              <a:latin typeface="Gabriola" pitchFamily="8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786182" y="5357826"/>
            <a:ext cx="42862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43240" y="4214818"/>
            <a:ext cx="5105400" cy="1071570"/>
          </a:xfrm>
        </p:spPr>
        <p:txBody>
          <a:bodyPr/>
          <a:lstStyle/>
          <a:p>
            <a:pPr algn="ctr"/>
            <a:r>
              <a:rPr lang="en-US" sz="2400" dirty="0" smtClean="0">
                <a:cs typeface="Times New Roman" pitchFamily="18" charset="0"/>
              </a:rPr>
              <a:t>Binary to Octal</a:t>
            </a:r>
            <a:r>
              <a:rPr lang="en-US" sz="2800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786182" y="5357826"/>
            <a:ext cx="42862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571868" y="2143116"/>
          <a:ext cx="5031424" cy="1604870"/>
        </p:xfrm>
        <a:graphic>
          <a:graphicData uri="http://schemas.openxmlformats.org/drawingml/2006/table">
            <a:tbl>
              <a:tblPr/>
              <a:tblGrid>
                <a:gridCol w="1071570"/>
                <a:gridCol w="2071702"/>
                <a:gridCol w="1888152"/>
              </a:tblGrid>
              <a:tr h="3929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90"/>
                        </a:spcAft>
                        <a:tabLst>
                          <a:tab pos="165100" algn="ctr"/>
                        </a:tabLst>
                      </a:pP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	Step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90"/>
                        </a:spcAft>
                      </a:pP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Binary Number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90"/>
                        </a:spcAft>
                      </a:pP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Octal Number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</a:tr>
              <a:tr h="3929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90"/>
                        </a:spcAft>
                      </a:pPr>
                      <a:r>
                        <a:rPr lang="en-US" sz="1800" dirty="0">
                          <a:latin typeface="Arial"/>
                          <a:ea typeface="Times New Roman"/>
                          <a:cs typeface="Times New Roman"/>
                        </a:rPr>
                        <a:t>Step 1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90"/>
                        </a:spcAft>
                      </a:pPr>
                      <a:r>
                        <a:rPr lang="en-US" sz="1800" dirty="0">
                          <a:latin typeface="Arial"/>
                          <a:ea typeface="Times New Roman"/>
                          <a:cs typeface="Times New Roman"/>
                        </a:rPr>
                        <a:t>10101</a:t>
                      </a:r>
                      <a:r>
                        <a:rPr lang="en-US" sz="1800" baseline="-25000" dirty="0"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90"/>
                        </a:spcAft>
                      </a:pPr>
                      <a:r>
                        <a:rPr lang="en-US" sz="1800" dirty="0">
                          <a:latin typeface="Arial"/>
                          <a:ea typeface="Times New Roman"/>
                          <a:cs typeface="Times New Roman"/>
                        </a:rPr>
                        <a:t>010 101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9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90"/>
                        </a:spcAft>
                      </a:pPr>
                      <a:r>
                        <a:rPr lang="en-US" sz="1800">
                          <a:latin typeface="Arial"/>
                          <a:ea typeface="Times New Roman"/>
                          <a:cs typeface="Times New Roman"/>
                        </a:rPr>
                        <a:t>Step 2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90"/>
                        </a:spcAft>
                      </a:pPr>
                      <a:r>
                        <a:rPr lang="en-US" sz="1800">
                          <a:latin typeface="Arial"/>
                          <a:ea typeface="Times New Roman"/>
                          <a:cs typeface="Times New Roman"/>
                        </a:rPr>
                        <a:t>10101</a:t>
                      </a:r>
                      <a:r>
                        <a:rPr lang="en-US" sz="1800" baseline="-25000"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90"/>
                        </a:spcAft>
                      </a:pPr>
                      <a:r>
                        <a:rPr lang="en-US" sz="1800" dirty="0"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en-US" sz="1800" baseline="-25000" dirty="0">
                          <a:latin typeface="Arial"/>
                          <a:ea typeface="Times New Roman"/>
                          <a:cs typeface="Times New Roman"/>
                        </a:rPr>
                        <a:t>8</a:t>
                      </a:r>
                      <a:r>
                        <a:rPr lang="en-US" sz="1800" dirty="0">
                          <a:latin typeface="Arial"/>
                          <a:ea typeface="Times New Roman"/>
                          <a:cs typeface="Times New Roman"/>
                        </a:rPr>
                        <a:t> 5</a:t>
                      </a:r>
                      <a:r>
                        <a:rPr lang="en-US" sz="1800" baseline="-25000" dirty="0">
                          <a:latin typeface="Arial"/>
                          <a:ea typeface="Times New Roman"/>
                          <a:cs typeface="Times New Roman"/>
                        </a:rPr>
                        <a:t>8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9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90"/>
                        </a:spcAft>
                      </a:pPr>
                      <a:r>
                        <a:rPr lang="en-US" sz="1800">
                          <a:latin typeface="Arial"/>
                          <a:ea typeface="Times New Roman"/>
                          <a:cs typeface="Times New Roman"/>
                        </a:rPr>
                        <a:t>Step 3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90"/>
                        </a:spcAft>
                      </a:pPr>
                      <a:r>
                        <a:rPr lang="en-US" sz="1800">
                          <a:latin typeface="Arial"/>
                          <a:ea typeface="Times New Roman"/>
                          <a:cs typeface="Times New Roman"/>
                        </a:rPr>
                        <a:t>10101</a:t>
                      </a:r>
                      <a:r>
                        <a:rPr lang="en-US" sz="1800" baseline="-25000"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90"/>
                        </a:spcAft>
                      </a:pPr>
                      <a:r>
                        <a:rPr lang="en-US" sz="1800" dirty="0">
                          <a:latin typeface="Arial"/>
                          <a:ea typeface="Times New Roman"/>
                          <a:cs typeface="Times New Roman"/>
                        </a:rPr>
                        <a:t>25</a:t>
                      </a:r>
                      <a:r>
                        <a:rPr lang="en-US" sz="1800" baseline="-25000" dirty="0">
                          <a:latin typeface="Arial"/>
                          <a:ea typeface="Times New Roman"/>
                          <a:cs typeface="Times New Roman"/>
                        </a:rPr>
                        <a:t>8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786182" y="4429132"/>
            <a:ext cx="4461478" cy="754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Binary Number − 10101</a:t>
            </a:r>
            <a:r>
              <a:rPr kumimoji="0" lang="en-US" sz="16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= Octal Number − 25</a:t>
            </a:r>
            <a:r>
              <a:rPr kumimoji="0" lang="en-US" sz="16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8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43240" y="4786322"/>
            <a:ext cx="5105400" cy="1071570"/>
          </a:xfrm>
        </p:spPr>
        <p:txBody>
          <a:bodyPr/>
          <a:lstStyle/>
          <a:p>
            <a:pPr algn="ctr"/>
            <a:r>
              <a:rPr lang="en-US" sz="2400" dirty="0" smtClean="0"/>
              <a:t>Binary to Decimal number system</a:t>
            </a:r>
            <a:br>
              <a:rPr lang="en-US" sz="2400" dirty="0" smtClean="0"/>
            </a:br>
            <a:r>
              <a:rPr lang="en-US" sz="2800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786182" y="5357826"/>
            <a:ext cx="42862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1025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786182" y="4429132"/>
            <a:ext cx="184731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00364" y="1285860"/>
            <a:ext cx="39290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66FF66"/>
                </a:solidFill>
              </a:rPr>
              <a:t>Positional Notation</a:t>
            </a:r>
            <a:endParaRPr lang="en-US" b="1" dirty="0">
              <a:solidFill>
                <a:srgbClr val="66FF66"/>
              </a:solidFill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000364" y="2071678"/>
          <a:ext cx="5643605" cy="1962853"/>
        </p:xfrm>
        <a:graphic>
          <a:graphicData uri="http://schemas.openxmlformats.org/drawingml/2006/table">
            <a:tbl>
              <a:tblPr/>
              <a:tblGrid>
                <a:gridCol w="1428762"/>
                <a:gridCol w="785818"/>
                <a:gridCol w="857256"/>
                <a:gridCol w="557383"/>
                <a:gridCol w="1007193"/>
                <a:gridCol w="1007193"/>
              </a:tblGrid>
              <a:tr h="5715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9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Most Significant Bit (MSB)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9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Binary Point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9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Least Significant Bit (LSB)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47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90"/>
                        </a:spcAft>
                      </a:pPr>
                      <a:r>
                        <a:rPr lang="en-US" sz="1600" b="1" dirty="0">
                          <a:solidFill>
                            <a:srgbClr val="66FF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en-US" sz="1600" b="1" baseline="30000" dirty="0">
                          <a:solidFill>
                            <a:srgbClr val="66FF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endParaRPr lang="en-US" sz="1600" b="1" dirty="0">
                        <a:solidFill>
                          <a:srgbClr val="66FF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90"/>
                        </a:spcAft>
                      </a:pPr>
                      <a:r>
                        <a:rPr lang="en-US" sz="1600" b="1" dirty="0">
                          <a:solidFill>
                            <a:srgbClr val="66FF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en-US" sz="1600" b="1" baseline="30000" dirty="0">
                          <a:solidFill>
                            <a:srgbClr val="66FF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n-US" sz="1600" b="1" dirty="0">
                        <a:solidFill>
                          <a:srgbClr val="66FF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90"/>
                        </a:spcAft>
                      </a:pPr>
                      <a:r>
                        <a:rPr lang="en-US" sz="1600" b="1" dirty="0">
                          <a:solidFill>
                            <a:srgbClr val="66FF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en-US" sz="1600" b="1" baseline="30000" dirty="0">
                          <a:solidFill>
                            <a:srgbClr val="66FF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en-US" sz="1600" b="1" dirty="0">
                        <a:solidFill>
                          <a:srgbClr val="66FF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90"/>
                        </a:spcAft>
                      </a:pPr>
                      <a:r>
                        <a:rPr lang="en-US" sz="1600" b="1" dirty="0">
                          <a:solidFill>
                            <a:srgbClr val="66FF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en-US" sz="1600" b="1" baseline="30000" dirty="0">
                          <a:solidFill>
                            <a:srgbClr val="66FF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-1</a:t>
                      </a:r>
                      <a:endParaRPr lang="en-US" sz="1600" b="1" dirty="0">
                        <a:solidFill>
                          <a:srgbClr val="66FF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90"/>
                        </a:spcAft>
                      </a:pPr>
                      <a:r>
                        <a:rPr lang="en-US" sz="1600" b="1" dirty="0">
                          <a:solidFill>
                            <a:srgbClr val="66FF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en-US" sz="1600" b="1" baseline="30000" dirty="0">
                          <a:solidFill>
                            <a:srgbClr val="66FF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-2</a:t>
                      </a:r>
                      <a:endParaRPr lang="en-US" sz="1600" b="1" dirty="0">
                        <a:solidFill>
                          <a:srgbClr val="66FF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90"/>
                        </a:spcAft>
                      </a:pPr>
                      <a:r>
                        <a:rPr lang="en-US" sz="1600" b="1" dirty="0">
                          <a:solidFill>
                            <a:srgbClr val="66FF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en-US" sz="1600" b="1" baseline="30000" dirty="0">
                          <a:solidFill>
                            <a:srgbClr val="66FF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-3</a:t>
                      </a:r>
                      <a:endParaRPr lang="en-US" sz="1600" b="1" dirty="0">
                        <a:solidFill>
                          <a:srgbClr val="66FF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47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90"/>
                        </a:spcAft>
                      </a:pPr>
                      <a:r>
                        <a:rPr lang="en-US" sz="1600" b="1" dirty="0">
                          <a:solidFill>
                            <a:srgbClr val="66FF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</a:t>
                      </a:r>
                      <a:endParaRPr lang="en-US" sz="1600" b="1" dirty="0">
                        <a:solidFill>
                          <a:srgbClr val="66FF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90"/>
                        </a:spcAft>
                      </a:pPr>
                      <a:r>
                        <a:rPr lang="en-US" sz="1600" b="1" dirty="0">
                          <a:solidFill>
                            <a:srgbClr val="66FF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endParaRPr lang="en-US" sz="1600" b="1" dirty="0">
                        <a:solidFill>
                          <a:srgbClr val="66FF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90"/>
                        </a:spcAft>
                      </a:pPr>
                      <a:r>
                        <a:rPr lang="en-US" sz="1600" b="1" dirty="0">
                          <a:solidFill>
                            <a:srgbClr val="66FF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n-US" sz="1600" b="1" dirty="0">
                        <a:solidFill>
                          <a:srgbClr val="66FF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90"/>
                        </a:spcAft>
                      </a:pPr>
                      <a:r>
                        <a:rPr lang="en-US" sz="1600" b="1" dirty="0">
                          <a:solidFill>
                            <a:srgbClr val="66FF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0.5</a:t>
                      </a:r>
                      <a:endParaRPr lang="en-US" sz="1600" b="1" dirty="0">
                        <a:solidFill>
                          <a:srgbClr val="66FF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90"/>
                        </a:spcAft>
                      </a:pPr>
                      <a:r>
                        <a:rPr lang="en-US" sz="1600" b="1" dirty="0">
                          <a:solidFill>
                            <a:srgbClr val="66FF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0.25</a:t>
                      </a:r>
                      <a:endParaRPr lang="en-US" sz="1600" b="1" dirty="0">
                        <a:solidFill>
                          <a:srgbClr val="66FF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90"/>
                        </a:spcAft>
                      </a:pPr>
                      <a:r>
                        <a:rPr lang="en-US" sz="1600" b="1" dirty="0">
                          <a:solidFill>
                            <a:srgbClr val="66FF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0.125</a:t>
                      </a:r>
                      <a:endParaRPr lang="en-US" sz="1600" b="1" dirty="0">
                        <a:solidFill>
                          <a:srgbClr val="66FF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143240" y="4429132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Example-1 − Convert binary number 11001010 into decimal number</a:t>
            </a:r>
            <a:endParaRPr lang="en-US" b="1" dirty="0"/>
          </a:p>
        </p:txBody>
      </p:sp>
      <p:pic>
        <p:nvPicPr>
          <p:cNvPr id="11" name="Picture 10" descr="Position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00496" y="5286388"/>
            <a:ext cx="3929090" cy="1149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43240" y="4786322"/>
            <a:ext cx="5105400" cy="1071570"/>
          </a:xfrm>
        </p:spPr>
        <p:txBody>
          <a:bodyPr/>
          <a:lstStyle/>
          <a:p>
            <a:pPr algn="ctr"/>
            <a:r>
              <a:rPr lang="en-US" sz="2400" dirty="0" smtClean="0"/>
              <a:t>Binary to Decimal number system</a:t>
            </a:r>
            <a:br>
              <a:rPr lang="en-US" sz="2400" dirty="0" smtClean="0"/>
            </a:br>
            <a:r>
              <a:rPr lang="en-US" sz="2800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786182" y="5357826"/>
            <a:ext cx="42862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1025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786182" y="4429132"/>
            <a:ext cx="184731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928926" y="1214422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66FF66"/>
                </a:solidFill>
              </a:rPr>
              <a:t>Example-1 − Convert binary number 11001010 into decimal number</a:t>
            </a:r>
            <a:endParaRPr lang="en-US" b="1" dirty="0">
              <a:solidFill>
                <a:srgbClr val="66FF66"/>
              </a:solidFill>
            </a:endParaRPr>
          </a:p>
        </p:txBody>
      </p:sp>
      <p:pic>
        <p:nvPicPr>
          <p:cNvPr id="11" name="Picture 10" descr="Position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0" y="2285992"/>
            <a:ext cx="3929090" cy="1149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3428992" y="4214818"/>
            <a:ext cx="5429256" cy="1154162"/>
          </a:xfrm>
          <a:prstGeom prst="rect">
            <a:avLst/>
          </a:prstGeom>
          <a:solidFill>
            <a:srgbClr val="F7F7F7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Courier New" pitchFamily="49" charset="0"/>
              </a:rPr>
              <a:t>= (11001010)</a:t>
            </a:r>
            <a:r>
              <a:rPr kumimoji="0" lang="en-US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Courier New" pitchFamily="49" charset="0"/>
              </a:rPr>
              <a:t>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Courier New" pitchFamily="49" charset="0"/>
              </a:rPr>
              <a:t>=1x2</a:t>
            </a:r>
            <a:r>
              <a:rPr kumimoji="0" lang="en-US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Courier New" pitchFamily="49" charset="0"/>
              </a:rPr>
              <a:t>7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Courier New" pitchFamily="49" charset="0"/>
              </a:rPr>
              <a:t>+1x2</a:t>
            </a:r>
            <a:r>
              <a:rPr kumimoji="0" lang="en-US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Courier New" pitchFamily="49" charset="0"/>
              </a:rPr>
              <a:t>6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Courier New" pitchFamily="49" charset="0"/>
              </a:rPr>
              <a:t>+0x2</a:t>
            </a:r>
            <a:r>
              <a:rPr kumimoji="0" lang="en-US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Courier New" pitchFamily="49" charset="0"/>
              </a:rPr>
              <a:t>5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Courier New" pitchFamily="49" charset="0"/>
              </a:rPr>
              <a:t>+0x2</a:t>
            </a:r>
            <a:r>
              <a:rPr kumimoji="0" lang="en-US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Courier New" pitchFamily="49" charset="0"/>
              </a:rPr>
              <a:t>4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Courier New" pitchFamily="49" charset="0"/>
              </a:rPr>
              <a:t>+1x2</a:t>
            </a:r>
            <a:r>
              <a:rPr kumimoji="0" lang="en-US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Courier New" pitchFamily="49" charset="0"/>
              </a:rPr>
              <a:t>3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Courier New" pitchFamily="49" charset="0"/>
              </a:rPr>
              <a:t>+0x2</a:t>
            </a:r>
            <a:r>
              <a:rPr kumimoji="0" lang="en-US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Courier New" pitchFamily="49" charset="0"/>
              </a:rPr>
              <a:t>2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Courier New" pitchFamily="49" charset="0"/>
              </a:rPr>
              <a:t>+1x2</a:t>
            </a:r>
            <a:r>
              <a:rPr kumimoji="0" lang="en-US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Courier New" pitchFamily="49" charset="0"/>
              </a:rPr>
              <a:t>1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Courier New" pitchFamily="49" charset="0"/>
              </a:rPr>
              <a:t>+0x2</a:t>
            </a:r>
            <a:r>
              <a:rPr kumimoji="0" lang="en-US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Courier New" pitchFamily="49" charset="0"/>
              </a:rPr>
              <a:t>0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Courier New" pitchFamily="49" charset="0"/>
              </a:rPr>
              <a:t>= 128+64+0+0+8+0+2+0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Courier New" pitchFamily="49" charset="0"/>
              </a:rPr>
              <a:t>= (202)</a:t>
            </a:r>
            <a:r>
              <a:rPr kumimoji="0" lang="en-US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Courier New" pitchFamily="49" charset="0"/>
              </a:rPr>
              <a:t>10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43240" y="4786322"/>
            <a:ext cx="5105400" cy="1071570"/>
          </a:xfrm>
        </p:spPr>
        <p:txBody>
          <a:bodyPr/>
          <a:lstStyle/>
          <a:p>
            <a:pPr algn="ctr"/>
            <a:r>
              <a:rPr lang="en-US" sz="2400" dirty="0" smtClean="0"/>
              <a:t>Binary to Decimal number system</a:t>
            </a:r>
            <a:br>
              <a:rPr lang="en-US" sz="2400" dirty="0" smtClean="0"/>
            </a:br>
            <a:r>
              <a:rPr lang="en-US" sz="2800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786182" y="5357826"/>
            <a:ext cx="42862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1025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786182" y="4429132"/>
            <a:ext cx="184731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928926" y="1214422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66FF66"/>
                </a:solidFill>
              </a:rPr>
              <a:t>Example-2 − Convert binary number 1010.1011 into decimal number.</a:t>
            </a:r>
            <a:endParaRPr lang="en-US" b="1" dirty="0">
              <a:solidFill>
                <a:srgbClr val="66FF66"/>
              </a:solidFill>
            </a:endParaRPr>
          </a:p>
        </p:txBody>
      </p:sp>
      <p:pic>
        <p:nvPicPr>
          <p:cNvPr id="9" name="Picture 8" descr="Fractional Part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7554" y="2357430"/>
            <a:ext cx="4667888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3071802" y="4286256"/>
            <a:ext cx="5572164" cy="1431161"/>
          </a:xfrm>
          <a:prstGeom prst="rect">
            <a:avLst/>
          </a:prstGeom>
          <a:solidFill>
            <a:srgbClr val="F7F7F7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Binary to decimal is,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Courier New" pitchFamily="49" charset="0"/>
              </a:rPr>
              <a:t>= (1010.1011)</a:t>
            </a:r>
            <a:r>
              <a:rPr kumimoji="0" lang="en-US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Courier New" pitchFamily="49" charset="0"/>
              </a:rPr>
              <a:t>2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Courier New" pitchFamily="49" charset="0"/>
              </a:rPr>
              <a:t>= 1x2</a:t>
            </a:r>
            <a:r>
              <a:rPr kumimoji="0" lang="en-US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Courier New" pitchFamily="49" charset="0"/>
              </a:rPr>
              <a:t>3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Courier New" pitchFamily="49" charset="0"/>
              </a:rPr>
              <a:t>+0x2</a:t>
            </a:r>
            <a:r>
              <a:rPr kumimoji="0" lang="en-US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Courier New" pitchFamily="49" charset="0"/>
              </a:rPr>
              <a:t>2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Courier New" pitchFamily="49" charset="0"/>
              </a:rPr>
              <a:t>+1x2</a:t>
            </a:r>
            <a:r>
              <a:rPr kumimoji="0" lang="en-US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Courier New" pitchFamily="49" charset="0"/>
              </a:rPr>
              <a:t>1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Courier New" pitchFamily="49" charset="0"/>
              </a:rPr>
              <a:t>+0x2</a:t>
            </a:r>
            <a:r>
              <a:rPr kumimoji="0" lang="en-US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Courier New" pitchFamily="49" charset="0"/>
              </a:rPr>
              <a:t>0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Courier New" pitchFamily="49" charset="0"/>
              </a:rPr>
              <a:t>+1x2</a:t>
            </a:r>
            <a:r>
              <a:rPr kumimoji="0" lang="en-US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Courier New" pitchFamily="49" charset="0"/>
              </a:rPr>
              <a:t>-1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Courier New" pitchFamily="49" charset="0"/>
              </a:rPr>
              <a:t>+0x2</a:t>
            </a:r>
            <a:r>
              <a:rPr kumimoji="0" lang="en-US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Courier New" pitchFamily="49" charset="0"/>
              </a:rPr>
              <a:t>-2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Courier New" pitchFamily="49" charset="0"/>
              </a:rPr>
              <a:t>+1x2</a:t>
            </a:r>
            <a:r>
              <a:rPr kumimoji="0" lang="en-US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Courier New" pitchFamily="49" charset="0"/>
              </a:rPr>
              <a:t>-3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Courier New" pitchFamily="49" charset="0"/>
              </a:rPr>
              <a:t>+1x2</a:t>
            </a:r>
            <a:r>
              <a:rPr kumimoji="0" lang="en-US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Courier New" pitchFamily="49" charset="0"/>
              </a:rPr>
              <a:t>-4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Courier New" pitchFamily="49" charset="0"/>
              </a:rPr>
              <a:t>= 8+0+2+0+0.5+0+0.125+0.0625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Courier New" pitchFamily="49" charset="0"/>
              </a:rPr>
              <a:t>= (10.6875)</a:t>
            </a:r>
            <a:r>
              <a:rPr kumimoji="0" lang="en-US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Courier New" pitchFamily="49" charset="0"/>
              </a:rPr>
              <a:t>10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43240" y="4786322"/>
            <a:ext cx="5105400" cy="1071570"/>
          </a:xfrm>
        </p:spPr>
        <p:txBody>
          <a:bodyPr/>
          <a:lstStyle/>
          <a:p>
            <a:pPr algn="ctr"/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Binary to Hexadecimal number system</a:t>
            </a:r>
            <a:br>
              <a:rPr lang="en-US" sz="2400" dirty="0" smtClean="0"/>
            </a:br>
            <a:r>
              <a:rPr lang="en-US" sz="2800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786182" y="5357826"/>
            <a:ext cx="42862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1025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786182" y="4429132"/>
            <a:ext cx="184731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3286116" y="1428736"/>
          <a:ext cx="5388606" cy="1000132"/>
        </p:xfrm>
        <a:graphic>
          <a:graphicData uri="http://schemas.openxmlformats.org/drawingml/2006/table">
            <a:tbl>
              <a:tblPr/>
              <a:tblGrid>
                <a:gridCol w="714377"/>
                <a:gridCol w="571504"/>
                <a:gridCol w="510321"/>
                <a:gridCol w="598734"/>
                <a:gridCol w="598734"/>
                <a:gridCol w="598734"/>
                <a:gridCol w="598734"/>
                <a:gridCol w="598734"/>
                <a:gridCol w="598734"/>
              </a:tblGrid>
              <a:tr h="5000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90"/>
                        </a:spcAft>
                      </a:pPr>
                      <a:r>
                        <a:rPr lang="en-US" sz="1400" dirty="0" err="1">
                          <a:solidFill>
                            <a:srgbClr val="66FF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Hexa</a:t>
                      </a:r>
                      <a:endParaRPr lang="en-US" sz="1400" dirty="0">
                        <a:solidFill>
                          <a:srgbClr val="66FF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90"/>
                        </a:spcAft>
                      </a:pPr>
                      <a:r>
                        <a:rPr lang="en-US" sz="1400">
                          <a:solidFill>
                            <a:srgbClr val="66FF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en-US" sz="1400">
                        <a:solidFill>
                          <a:srgbClr val="66FF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90"/>
                        </a:spcAft>
                      </a:pPr>
                      <a:r>
                        <a:rPr lang="en-US" sz="1400">
                          <a:solidFill>
                            <a:srgbClr val="66FF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n-US" sz="1400">
                        <a:solidFill>
                          <a:srgbClr val="66FF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90"/>
                        </a:spcAft>
                      </a:pPr>
                      <a:r>
                        <a:rPr lang="en-US" sz="1400">
                          <a:solidFill>
                            <a:srgbClr val="66FF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endParaRPr lang="en-US" sz="1400">
                        <a:solidFill>
                          <a:srgbClr val="66FF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90"/>
                        </a:spcAft>
                      </a:pPr>
                      <a:r>
                        <a:rPr lang="en-US" sz="1400">
                          <a:solidFill>
                            <a:srgbClr val="66FF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</a:t>
                      </a:r>
                      <a:endParaRPr lang="en-US" sz="1400">
                        <a:solidFill>
                          <a:srgbClr val="66FF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90"/>
                        </a:spcAft>
                      </a:pPr>
                      <a:r>
                        <a:rPr lang="en-US" sz="1400">
                          <a:solidFill>
                            <a:srgbClr val="66FF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</a:t>
                      </a:r>
                      <a:endParaRPr lang="en-US" sz="1400">
                        <a:solidFill>
                          <a:srgbClr val="66FF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90"/>
                        </a:spcAft>
                      </a:pPr>
                      <a:r>
                        <a:rPr lang="en-US" sz="1400">
                          <a:solidFill>
                            <a:srgbClr val="66FF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</a:t>
                      </a:r>
                      <a:endParaRPr lang="en-US" sz="1400">
                        <a:solidFill>
                          <a:srgbClr val="66FF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90"/>
                        </a:spcAft>
                      </a:pPr>
                      <a:r>
                        <a:rPr lang="en-US" sz="1400">
                          <a:solidFill>
                            <a:srgbClr val="66FF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</a:t>
                      </a:r>
                      <a:endParaRPr lang="en-US" sz="1400">
                        <a:solidFill>
                          <a:srgbClr val="66FF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90"/>
                        </a:spcAft>
                      </a:pPr>
                      <a:r>
                        <a:rPr lang="en-US" sz="1400">
                          <a:solidFill>
                            <a:srgbClr val="66FF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</a:t>
                      </a:r>
                      <a:endParaRPr lang="en-US" sz="1400">
                        <a:solidFill>
                          <a:srgbClr val="66FF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00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90"/>
                        </a:spcAft>
                      </a:pPr>
                      <a:r>
                        <a:rPr lang="en-US" sz="1400" dirty="0">
                          <a:solidFill>
                            <a:srgbClr val="66FF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Binary</a:t>
                      </a:r>
                      <a:endParaRPr lang="en-US" sz="1400" dirty="0">
                        <a:solidFill>
                          <a:srgbClr val="66FF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90"/>
                        </a:spcAft>
                      </a:pPr>
                      <a:r>
                        <a:rPr lang="en-US" sz="1400" dirty="0">
                          <a:solidFill>
                            <a:srgbClr val="66FF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0000</a:t>
                      </a:r>
                      <a:endParaRPr lang="en-US" sz="1400" dirty="0">
                        <a:solidFill>
                          <a:srgbClr val="66FF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90"/>
                        </a:spcAft>
                      </a:pPr>
                      <a:r>
                        <a:rPr lang="en-US" sz="1400" dirty="0">
                          <a:solidFill>
                            <a:srgbClr val="66FF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0001</a:t>
                      </a:r>
                      <a:endParaRPr lang="en-US" sz="1400" dirty="0">
                        <a:solidFill>
                          <a:srgbClr val="66FF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90"/>
                        </a:spcAft>
                      </a:pPr>
                      <a:r>
                        <a:rPr lang="en-US" sz="1400" dirty="0">
                          <a:solidFill>
                            <a:srgbClr val="66FF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0010</a:t>
                      </a:r>
                      <a:endParaRPr lang="en-US" sz="1400" dirty="0">
                        <a:solidFill>
                          <a:srgbClr val="66FF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90"/>
                        </a:spcAft>
                      </a:pPr>
                      <a:r>
                        <a:rPr lang="en-US" sz="1400" dirty="0">
                          <a:solidFill>
                            <a:srgbClr val="66FF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0011</a:t>
                      </a:r>
                      <a:endParaRPr lang="en-US" sz="1400" dirty="0">
                        <a:solidFill>
                          <a:srgbClr val="66FF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90"/>
                        </a:spcAft>
                      </a:pPr>
                      <a:r>
                        <a:rPr lang="en-US" sz="1400" dirty="0">
                          <a:solidFill>
                            <a:srgbClr val="66FF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0100</a:t>
                      </a:r>
                      <a:endParaRPr lang="en-US" sz="1400" dirty="0">
                        <a:solidFill>
                          <a:srgbClr val="66FF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90"/>
                        </a:spcAft>
                      </a:pPr>
                      <a:r>
                        <a:rPr lang="en-US" sz="1400" dirty="0">
                          <a:solidFill>
                            <a:srgbClr val="66FF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0101</a:t>
                      </a:r>
                      <a:endParaRPr lang="en-US" sz="1400" dirty="0">
                        <a:solidFill>
                          <a:srgbClr val="66FF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90"/>
                        </a:spcAft>
                      </a:pPr>
                      <a:r>
                        <a:rPr lang="en-US" sz="1400" dirty="0">
                          <a:solidFill>
                            <a:srgbClr val="66FF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0110</a:t>
                      </a:r>
                      <a:endParaRPr lang="en-US" sz="1400" dirty="0">
                        <a:solidFill>
                          <a:srgbClr val="66FF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90"/>
                        </a:spcAft>
                      </a:pPr>
                      <a:r>
                        <a:rPr lang="en-US" sz="1400" dirty="0">
                          <a:solidFill>
                            <a:srgbClr val="66FF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0111</a:t>
                      </a:r>
                      <a:endParaRPr lang="en-US" sz="1400" dirty="0">
                        <a:solidFill>
                          <a:srgbClr val="66FF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3286116" y="2857496"/>
          <a:ext cx="5357853" cy="1000132"/>
        </p:xfrm>
        <a:graphic>
          <a:graphicData uri="http://schemas.openxmlformats.org/drawingml/2006/table">
            <a:tbl>
              <a:tblPr/>
              <a:tblGrid>
                <a:gridCol w="642942"/>
                <a:gridCol w="547692"/>
                <a:gridCol w="595317"/>
                <a:gridCol w="595317"/>
                <a:gridCol w="595317"/>
                <a:gridCol w="595317"/>
                <a:gridCol w="595317"/>
                <a:gridCol w="595317"/>
                <a:gridCol w="595317"/>
              </a:tblGrid>
              <a:tr h="5000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90"/>
                        </a:spcAft>
                      </a:pPr>
                      <a:r>
                        <a:rPr lang="en-US" sz="1400" dirty="0" err="1">
                          <a:solidFill>
                            <a:srgbClr val="66FF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Hexa</a:t>
                      </a:r>
                      <a:endParaRPr lang="en-US" sz="1400" dirty="0">
                        <a:solidFill>
                          <a:srgbClr val="66FF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90"/>
                        </a:spcAft>
                      </a:pPr>
                      <a:r>
                        <a:rPr lang="en-US" sz="1400">
                          <a:solidFill>
                            <a:srgbClr val="66FF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</a:t>
                      </a:r>
                      <a:endParaRPr lang="en-US" sz="1400">
                        <a:solidFill>
                          <a:srgbClr val="66FF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90"/>
                        </a:spcAft>
                      </a:pPr>
                      <a:r>
                        <a:rPr lang="en-US" sz="1400">
                          <a:solidFill>
                            <a:srgbClr val="66FF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9</a:t>
                      </a:r>
                      <a:endParaRPr lang="en-US" sz="1400">
                        <a:solidFill>
                          <a:srgbClr val="66FF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90"/>
                        </a:spcAft>
                      </a:pPr>
                      <a:r>
                        <a:rPr lang="en-US" sz="1400">
                          <a:solidFill>
                            <a:srgbClr val="66FF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</a:t>
                      </a:r>
                      <a:endParaRPr lang="en-US" sz="1400">
                        <a:solidFill>
                          <a:srgbClr val="66FF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90"/>
                        </a:spcAft>
                      </a:pPr>
                      <a:r>
                        <a:rPr lang="en-US" sz="1400">
                          <a:solidFill>
                            <a:srgbClr val="66FF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</a:t>
                      </a:r>
                      <a:endParaRPr lang="en-US" sz="1400">
                        <a:solidFill>
                          <a:srgbClr val="66FF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90"/>
                        </a:spcAft>
                      </a:pPr>
                      <a:r>
                        <a:rPr lang="en-US" sz="1400">
                          <a:solidFill>
                            <a:srgbClr val="66FF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</a:t>
                      </a:r>
                      <a:endParaRPr lang="en-US" sz="1400">
                        <a:solidFill>
                          <a:srgbClr val="66FF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90"/>
                        </a:spcAft>
                      </a:pPr>
                      <a:r>
                        <a:rPr lang="en-US" sz="1400">
                          <a:solidFill>
                            <a:srgbClr val="66FF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</a:t>
                      </a:r>
                      <a:endParaRPr lang="en-US" sz="1400">
                        <a:solidFill>
                          <a:srgbClr val="66FF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90"/>
                        </a:spcAft>
                      </a:pPr>
                      <a:r>
                        <a:rPr lang="en-US" sz="1400">
                          <a:solidFill>
                            <a:srgbClr val="66FF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</a:t>
                      </a:r>
                      <a:endParaRPr lang="en-US" sz="1400">
                        <a:solidFill>
                          <a:srgbClr val="66FF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90"/>
                        </a:spcAft>
                      </a:pPr>
                      <a:r>
                        <a:rPr lang="en-US" sz="1400">
                          <a:solidFill>
                            <a:srgbClr val="66FF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F</a:t>
                      </a:r>
                      <a:endParaRPr lang="en-US" sz="1400">
                        <a:solidFill>
                          <a:srgbClr val="66FF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00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90"/>
                        </a:spcAft>
                      </a:pPr>
                      <a:r>
                        <a:rPr lang="en-US" sz="1400" dirty="0">
                          <a:solidFill>
                            <a:srgbClr val="66FF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Binary</a:t>
                      </a:r>
                      <a:endParaRPr lang="en-US" sz="1400" dirty="0">
                        <a:solidFill>
                          <a:srgbClr val="66FF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90"/>
                        </a:spcAft>
                      </a:pPr>
                      <a:r>
                        <a:rPr lang="en-US" sz="1400" dirty="0">
                          <a:solidFill>
                            <a:srgbClr val="66FF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1000</a:t>
                      </a:r>
                      <a:endParaRPr lang="en-US" sz="1400" dirty="0">
                        <a:solidFill>
                          <a:srgbClr val="66FF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90"/>
                        </a:spcAft>
                      </a:pPr>
                      <a:r>
                        <a:rPr lang="en-US" sz="1400" dirty="0">
                          <a:solidFill>
                            <a:srgbClr val="66FF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1001</a:t>
                      </a:r>
                      <a:endParaRPr lang="en-US" sz="1400" dirty="0">
                        <a:solidFill>
                          <a:srgbClr val="66FF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90"/>
                        </a:spcAft>
                      </a:pPr>
                      <a:r>
                        <a:rPr lang="en-US" sz="1400" dirty="0">
                          <a:solidFill>
                            <a:srgbClr val="66FF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1010</a:t>
                      </a:r>
                      <a:endParaRPr lang="en-US" sz="1400" dirty="0">
                        <a:solidFill>
                          <a:srgbClr val="66FF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90"/>
                        </a:spcAft>
                      </a:pPr>
                      <a:r>
                        <a:rPr lang="en-US" sz="1400" dirty="0">
                          <a:solidFill>
                            <a:srgbClr val="66FF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1011</a:t>
                      </a:r>
                      <a:endParaRPr lang="en-US" sz="1400" dirty="0">
                        <a:solidFill>
                          <a:srgbClr val="66FF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90"/>
                        </a:spcAft>
                      </a:pPr>
                      <a:r>
                        <a:rPr lang="en-US" sz="1400" dirty="0">
                          <a:solidFill>
                            <a:srgbClr val="66FF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1100</a:t>
                      </a:r>
                      <a:endParaRPr lang="en-US" sz="1400" dirty="0">
                        <a:solidFill>
                          <a:srgbClr val="66FF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90"/>
                        </a:spcAft>
                      </a:pPr>
                      <a:r>
                        <a:rPr lang="en-US" sz="1400" dirty="0">
                          <a:solidFill>
                            <a:srgbClr val="66FF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1101</a:t>
                      </a:r>
                      <a:endParaRPr lang="en-US" sz="1400" dirty="0">
                        <a:solidFill>
                          <a:srgbClr val="66FF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90"/>
                        </a:spcAft>
                      </a:pPr>
                      <a:r>
                        <a:rPr lang="en-US" sz="1400" dirty="0">
                          <a:solidFill>
                            <a:srgbClr val="66FF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1110</a:t>
                      </a:r>
                      <a:endParaRPr lang="en-US" sz="1400" dirty="0">
                        <a:solidFill>
                          <a:srgbClr val="66FF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90"/>
                        </a:spcAft>
                      </a:pPr>
                      <a:r>
                        <a:rPr lang="en-US" sz="1400" dirty="0">
                          <a:solidFill>
                            <a:srgbClr val="66FF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1111</a:t>
                      </a:r>
                      <a:endParaRPr lang="en-US" sz="1400" dirty="0">
                        <a:solidFill>
                          <a:srgbClr val="66FF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4" name="Rectangle 13"/>
          <p:cNvSpPr/>
          <p:nvPr/>
        </p:nvSpPr>
        <p:spPr>
          <a:xfrm>
            <a:off x="3143240" y="4071942"/>
            <a:ext cx="585791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66FF66"/>
                </a:solidFill>
              </a:rPr>
              <a:t>steps to convert a binary number into hexadecimal number:</a:t>
            </a:r>
          </a:p>
          <a:p>
            <a:pPr marL="342900" indent="-342900">
              <a:buClr>
                <a:srgbClr val="66FF66"/>
              </a:buClr>
              <a:buFont typeface="Wingdings" pitchFamily="2" charset="2"/>
              <a:buChar char="Ø"/>
            </a:pPr>
            <a:r>
              <a:rPr lang="en-US" b="1" dirty="0" smtClean="0"/>
              <a:t>Take binary number</a:t>
            </a:r>
          </a:p>
          <a:p>
            <a:pPr marL="342900" indent="-342900">
              <a:buClr>
                <a:srgbClr val="66FF66"/>
              </a:buClr>
              <a:buFont typeface="Wingdings" pitchFamily="2" charset="2"/>
              <a:buChar char="Ø"/>
            </a:pPr>
            <a:r>
              <a:rPr lang="en-US" b="1" dirty="0" smtClean="0"/>
              <a:t>Divide the binary digits into groups of four (starting from right) for integer part and start from left for fraction part.</a:t>
            </a:r>
          </a:p>
          <a:p>
            <a:pPr marL="342900" indent="-342900">
              <a:buClr>
                <a:srgbClr val="66FF66"/>
              </a:buClr>
              <a:buFont typeface="Wingdings" pitchFamily="2" charset="2"/>
              <a:buChar char="Ø"/>
            </a:pPr>
            <a:r>
              <a:rPr lang="en-US" b="1" dirty="0" smtClean="0"/>
              <a:t>Convert each group of four binary digits to one hexadecimal digit.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43240" y="4786322"/>
            <a:ext cx="5105400" cy="1071570"/>
          </a:xfrm>
        </p:spPr>
        <p:txBody>
          <a:bodyPr/>
          <a:lstStyle/>
          <a:p>
            <a:pPr algn="ctr"/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Binary to Hexadecimal number system</a:t>
            </a:r>
            <a:br>
              <a:rPr lang="en-US" sz="2400" dirty="0" smtClean="0"/>
            </a:br>
            <a:r>
              <a:rPr lang="en-US" sz="2800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786182" y="5357826"/>
            <a:ext cx="42862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1025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786182" y="4429132"/>
            <a:ext cx="184731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071802" y="135729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>
                <a:solidFill>
                  <a:srgbClr val="66FF66"/>
                </a:solidFill>
              </a:rPr>
              <a:t>Example-1</a:t>
            </a:r>
            <a:r>
              <a:rPr lang="en-US" dirty="0" smtClean="0"/>
              <a:t> </a:t>
            </a:r>
            <a:r>
              <a:rPr lang="en-US" dirty="0" smtClean="0">
                <a:solidFill>
                  <a:srgbClr val="66FF66"/>
                </a:solidFill>
              </a:rPr>
              <a:t>−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66FF66"/>
                </a:solidFill>
              </a:rPr>
              <a:t>Convert binary number 1010101101001 into hexadecimal number.</a:t>
            </a:r>
            <a:endParaRPr lang="en-US" dirty="0">
              <a:solidFill>
                <a:srgbClr val="66FF66"/>
              </a:solidFill>
            </a:endParaRPr>
          </a:p>
        </p:txBody>
      </p:sp>
      <p:pic>
        <p:nvPicPr>
          <p:cNvPr id="10" name="Picture 9" descr="Binary Number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14678" y="2357430"/>
            <a:ext cx="5214974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3143240" y="4643446"/>
            <a:ext cx="5357850" cy="1708160"/>
          </a:xfrm>
          <a:prstGeom prst="rect">
            <a:avLst/>
          </a:prstGeom>
          <a:solidFill>
            <a:srgbClr val="F7F7F7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Binary to hexadecimal is,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Courier New" pitchFamily="49" charset="0"/>
              </a:rPr>
              <a:t>= (1010101101001)</a:t>
            </a:r>
            <a:r>
              <a:rPr kumimoji="0" lang="en-US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Courier New" pitchFamily="49" charset="0"/>
              </a:rPr>
              <a:t>2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Courier New" pitchFamily="49" charset="0"/>
              </a:rPr>
              <a:t>= (1 0101 0110 1001)</a:t>
            </a:r>
            <a:r>
              <a:rPr kumimoji="0" lang="en-US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Courier New" pitchFamily="49" charset="0"/>
              </a:rPr>
              <a:t>2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Courier New" pitchFamily="49" charset="0"/>
              </a:rPr>
              <a:t>= (0001 0101 0110 1001)</a:t>
            </a:r>
            <a:r>
              <a:rPr kumimoji="0" lang="en-US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Courier New" pitchFamily="49" charset="0"/>
              </a:rPr>
              <a:t>2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Courier New" pitchFamily="49" charset="0"/>
              </a:rPr>
              <a:t>= (1 5 6 9)</a:t>
            </a:r>
            <a:r>
              <a:rPr kumimoji="0" lang="en-US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Courier New" pitchFamily="49" charset="0"/>
              </a:rPr>
              <a:t>16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Courier New" pitchFamily="49" charset="0"/>
              </a:rPr>
              <a:t>= (1569)</a:t>
            </a:r>
            <a:r>
              <a:rPr kumimoji="0" lang="en-US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Courier New" pitchFamily="49" charset="0"/>
              </a:rPr>
              <a:t>16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43240" y="4786322"/>
            <a:ext cx="5105400" cy="1071570"/>
          </a:xfrm>
        </p:spPr>
        <p:txBody>
          <a:bodyPr/>
          <a:lstStyle/>
          <a:p>
            <a:pPr algn="ctr"/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Binary to Hexadecimal number system</a:t>
            </a:r>
            <a:br>
              <a:rPr lang="en-US" sz="2400" dirty="0" smtClean="0"/>
            </a:br>
            <a:r>
              <a:rPr lang="en-US" sz="2800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786182" y="5357826"/>
            <a:ext cx="42862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1025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786182" y="4429132"/>
            <a:ext cx="184731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071802" y="1357298"/>
            <a:ext cx="55007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66FF66"/>
                </a:solidFill>
              </a:rPr>
              <a:t>Example-2</a:t>
            </a:r>
            <a:r>
              <a:rPr lang="en-US" dirty="0" smtClean="0">
                <a:solidFill>
                  <a:srgbClr val="66FF66"/>
                </a:solidFill>
              </a:rPr>
              <a:t> − Convert binary number 001100101.110111 into hexadecimal number.</a:t>
            </a:r>
            <a:endParaRPr lang="en-US" dirty="0">
              <a:solidFill>
                <a:srgbClr val="66FF66"/>
              </a:solidFill>
            </a:endParaRPr>
          </a:p>
        </p:txBody>
      </p:sp>
      <p:pic>
        <p:nvPicPr>
          <p:cNvPr id="11" name="Picture 10" descr="Hexadecimal Number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7554" y="2143116"/>
            <a:ext cx="4946015" cy="2154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009" name="Rectangle 1"/>
          <p:cNvSpPr>
            <a:spLocks noChangeArrowheads="1"/>
          </p:cNvSpPr>
          <p:nvPr/>
        </p:nvSpPr>
        <p:spPr bwMode="auto">
          <a:xfrm>
            <a:off x="3357554" y="4714884"/>
            <a:ext cx="5000660" cy="1523494"/>
          </a:xfrm>
          <a:prstGeom prst="rect">
            <a:avLst/>
          </a:prstGeom>
          <a:solidFill>
            <a:srgbClr val="F7F7F7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Binary to hexadecimal is,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Courier New" pitchFamily="49" charset="0"/>
              </a:rPr>
              <a:t>= (001100101.110111)</a:t>
            </a:r>
            <a:r>
              <a:rPr kumimoji="0" lang="en-US" sz="16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Courier New" pitchFamily="49" charset="0"/>
              </a:rPr>
              <a:t>2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Courier New" pitchFamily="49" charset="0"/>
              </a:rPr>
              <a:t>= (0 0110 0101 . 1101 1100)</a:t>
            </a:r>
            <a:r>
              <a:rPr kumimoji="0" lang="en-US" sz="16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Courier New" pitchFamily="49" charset="0"/>
              </a:rPr>
              <a:t>2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Courier New" pitchFamily="49" charset="0"/>
              </a:rPr>
              <a:t>= (0110 0101 . 1101 1100)</a:t>
            </a:r>
            <a:r>
              <a:rPr kumimoji="0" lang="en-US" sz="16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Courier New" pitchFamily="49" charset="0"/>
              </a:rPr>
              <a:t>2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Courier New" pitchFamily="49" charset="0"/>
              </a:rPr>
              <a:t>= (6 5 . D C)</a:t>
            </a:r>
            <a:r>
              <a:rPr kumimoji="0" lang="en-US" sz="16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Courier New" pitchFamily="49" charset="0"/>
              </a:rPr>
              <a:t>16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Courier New" pitchFamily="49" charset="0"/>
              </a:rPr>
              <a:t>= (65.DC)</a:t>
            </a:r>
            <a:r>
              <a:rPr kumimoji="0" lang="en-US" sz="16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Courier New" pitchFamily="49" charset="0"/>
              </a:rPr>
              <a:t>16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86116" y="1785926"/>
            <a:ext cx="5105400" cy="1071570"/>
          </a:xfrm>
        </p:spPr>
        <p:txBody>
          <a:bodyPr/>
          <a:lstStyle/>
          <a:p>
            <a:pPr algn="ctr"/>
            <a:r>
              <a:rPr lang="en-US" sz="3200" b="0" dirty="0" smtClean="0">
                <a:latin typeface="Times New Roman" pitchFamily="18" charset="0"/>
                <a:cs typeface="Times New Roman" pitchFamily="18" charset="0"/>
              </a:rPr>
              <a:t>Types of Number System</a:t>
            </a:r>
            <a:br>
              <a:rPr lang="en-US" sz="32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14678" y="1785926"/>
            <a:ext cx="5114778" cy="1101248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>
                <a:latin typeface="Gabriola" pitchFamily="82" charset="0"/>
              </a:rPr>
              <a:t>In the digital computer, there are various types of number systems used for representing information</a:t>
            </a:r>
            <a:br>
              <a:rPr lang="en-US" sz="2400" dirty="0" smtClean="0">
                <a:latin typeface="Gabriola" pitchFamily="82" charset="0"/>
              </a:rPr>
            </a:br>
            <a:endParaRPr lang="en-US" sz="2400" dirty="0">
              <a:latin typeface="Gabriola" pitchFamily="82" charset="0"/>
            </a:endParaRPr>
          </a:p>
        </p:txBody>
      </p:sp>
      <p:pic>
        <p:nvPicPr>
          <p:cNvPr id="4" name="Picture 3" descr="Number System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14744" y="3071810"/>
            <a:ext cx="4008120" cy="2439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14678" y="5214950"/>
            <a:ext cx="5105400" cy="1071570"/>
          </a:xfrm>
        </p:spPr>
        <p:txBody>
          <a:bodyPr/>
          <a:lstStyle/>
          <a:p>
            <a:pPr algn="ctr"/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0" dirty="0" smtClean="0"/>
              <a:t>Convert Octal to Binary Using Table</a:t>
            </a:r>
            <a:br>
              <a:rPr lang="en-US" sz="2400" b="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800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786182" y="5357826"/>
            <a:ext cx="42862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1025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786182" y="4429132"/>
            <a:ext cx="184731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3428992" y="1714484"/>
          <a:ext cx="4991104" cy="4429161"/>
        </p:xfrm>
        <a:graphic>
          <a:graphicData uri="http://schemas.openxmlformats.org/drawingml/2006/table">
            <a:tbl>
              <a:tblPr/>
              <a:tblGrid>
                <a:gridCol w="2495552"/>
                <a:gridCol w="2495552"/>
              </a:tblGrid>
              <a:tr h="4921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C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Octal Number</a:t>
                      </a:r>
                      <a:endParaRPr lang="en-US" sz="14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C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Equivalent Binary Number</a:t>
                      </a:r>
                      <a:endParaRPr lang="en-US" sz="14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21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en-US" sz="1400" b="1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000</a:t>
                      </a:r>
                      <a:endParaRPr lang="en-US" sz="1400" b="1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21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n-US" sz="1400" b="1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001</a:t>
                      </a:r>
                      <a:endParaRPr lang="en-US" sz="1400" b="1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21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endParaRPr lang="en-US" sz="1400" b="1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010</a:t>
                      </a:r>
                      <a:endParaRPr lang="en-US" sz="1400" b="1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21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</a:t>
                      </a:r>
                      <a:endParaRPr lang="en-US" sz="1400" b="1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011</a:t>
                      </a:r>
                      <a:endParaRPr lang="en-US" sz="1400" b="1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21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</a:t>
                      </a:r>
                      <a:endParaRPr lang="en-US" sz="1400" b="1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100</a:t>
                      </a:r>
                      <a:endParaRPr lang="en-US" sz="1400" b="1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21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</a:t>
                      </a:r>
                      <a:endParaRPr lang="en-US" sz="1400" b="1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101</a:t>
                      </a:r>
                      <a:endParaRPr lang="en-US" sz="1400" b="1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21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</a:t>
                      </a:r>
                      <a:endParaRPr lang="en-US" sz="1400" b="1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110</a:t>
                      </a:r>
                      <a:endParaRPr lang="en-US" sz="1400" b="1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21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</a:t>
                      </a:r>
                      <a:endParaRPr lang="en-US" sz="1400" b="1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400" b="1" dirty="0" smtClean="0">
                          <a:solidFill>
                            <a:srgbClr val="0000FF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111</a:t>
                      </a:r>
                      <a:endParaRPr lang="en-US" sz="1400" b="1" dirty="0">
                        <a:solidFill>
                          <a:srgbClr val="0000FF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14678" y="5214950"/>
            <a:ext cx="5105400" cy="1071570"/>
          </a:xfrm>
        </p:spPr>
        <p:txBody>
          <a:bodyPr/>
          <a:lstStyle/>
          <a:p>
            <a:pPr algn="ctr"/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0" dirty="0" smtClean="0"/>
              <a:t>Convert Octal to Binary Using Table</a:t>
            </a:r>
            <a:br>
              <a:rPr lang="en-US" sz="2400" b="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800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786182" y="5357826"/>
            <a:ext cx="42862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1025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786182" y="4429132"/>
            <a:ext cx="184731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14678" y="1285860"/>
            <a:ext cx="5143536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rgbClr val="00B050"/>
                </a:solidFill>
              </a:rPr>
              <a:t>Example: Convert 12</a:t>
            </a:r>
            <a:r>
              <a:rPr lang="en-US" sz="2000" b="1" baseline="-25000" dirty="0" smtClean="0">
                <a:solidFill>
                  <a:srgbClr val="00B050"/>
                </a:solidFill>
              </a:rPr>
              <a:t>8</a:t>
            </a:r>
            <a:r>
              <a:rPr lang="en-US" sz="2000" b="1" dirty="0" smtClean="0">
                <a:solidFill>
                  <a:srgbClr val="00B050"/>
                </a:solidFill>
              </a:rPr>
              <a:t> into a binary number.</a:t>
            </a:r>
          </a:p>
          <a:p>
            <a:r>
              <a:rPr lang="en-US" sz="2000" b="1" dirty="0" smtClean="0">
                <a:solidFill>
                  <a:srgbClr val="00B0F0"/>
                </a:solidFill>
              </a:rPr>
              <a:t>Solution:</a:t>
            </a:r>
          </a:p>
          <a:p>
            <a:r>
              <a:rPr lang="en-US" sz="2000" b="1" dirty="0" smtClean="0">
                <a:solidFill>
                  <a:srgbClr val="00B0F0"/>
                </a:solidFill>
              </a:rPr>
              <a:t> Given, 12</a:t>
            </a:r>
            <a:r>
              <a:rPr lang="en-US" sz="2000" b="1" baseline="-25000" dirty="0" smtClean="0">
                <a:solidFill>
                  <a:srgbClr val="00B0F0"/>
                </a:solidFill>
              </a:rPr>
              <a:t>8</a:t>
            </a:r>
            <a:r>
              <a:rPr lang="en-US" sz="2000" b="1" dirty="0" smtClean="0">
                <a:solidFill>
                  <a:srgbClr val="00B0F0"/>
                </a:solidFill>
              </a:rPr>
              <a:t> is the octal number.</a:t>
            </a:r>
          </a:p>
          <a:p>
            <a:r>
              <a:rPr lang="en-US" sz="2000" b="1" dirty="0" smtClean="0">
                <a:solidFill>
                  <a:srgbClr val="00B0F0"/>
                </a:solidFill>
              </a:rPr>
              <a:t>Now with the help of the table, we can write;</a:t>
            </a:r>
          </a:p>
          <a:p>
            <a:r>
              <a:rPr lang="en-US" sz="2000" b="1" dirty="0" smtClean="0">
                <a:solidFill>
                  <a:srgbClr val="00B0F0"/>
                </a:solidFill>
              </a:rPr>
              <a:t>12</a:t>
            </a:r>
            <a:r>
              <a:rPr lang="en-US" sz="2000" b="1" baseline="-25000" dirty="0" smtClean="0">
                <a:solidFill>
                  <a:srgbClr val="00B0F0"/>
                </a:solidFill>
              </a:rPr>
              <a:t>8</a:t>
            </a:r>
            <a:r>
              <a:rPr lang="en-US" sz="2000" b="1" dirty="0" smtClean="0">
                <a:solidFill>
                  <a:srgbClr val="00B0F0"/>
                </a:solidFill>
              </a:rPr>
              <a:t> = (001 010)</a:t>
            </a:r>
            <a:r>
              <a:rPr lang="en-US" sz="2000" b="1" baseline="-25000" dirty="0" smtClean="0">
                <a:solidFill>
                  <a:srgbClr val="00B0F0"/>
                </a:solidFill>
              </a:rPr>
              <a:t>2</a:t>
            </a:r>
          </a:p>
          <a:p>
            <a:endParaRPr lang="en-US" sz="2000" b="1" dirty="0" smtClean="0"/>
          </a:p>
          <a:p>
            <a:r>
              <a:rPr lang="en-US" sz="2000" b="1" dirty="0" smtClean="0">
                <a:solidFill>
                  <a:srgbClr val="66FF66"/>
                </a:solidFill>
              </a:rPr>
              <a:t>Example-2 − Convert octal number 352.563 into binary number.</a:t>
            </a:r>
          </a:p>
          <a:p>
            <a:r>
              <a:rPr lang="en-US" sz="2000" dirty="0" smtClean="0"/>
              <a:t>	</a:t>
            </a:r>
            <a:r>
              <a:rPr lang="en-US" sz="2000" b="1" dirty="0" smtClean="0">
                <a:solidFill>
                  <a:srgbClr val="00B0F0"/>
                </a:solidFill>
              </a:rPr>
              <a:t>According to above algorithm, equivalent binary number will be,</a:t>
            </a:r>
          </a:p>
          <a:p>
            <a:r>
              <a:rPr lang="en-US" sz="2000" b="1" dirty="0" smtClean="0">
                <a:solidFill>
                  <a:srgbClr val="00B0F0"/>
                </a:solidFill>
              </a:rPr>
              <a:t>= (352.563)</a:t>
            </a:r>
            <a:r>
              <a:rPr lang="en-US" sz="2000" b="1" baseline="-25000" dirty="0" smtClean="0">
                <a:solidFill>
                  <a:srgbClr val="00B0F0"/>
                </a:solidFill>
              </a:rPr>
              <a:t>8</a:t>
            </a:r>
            <a:r>
              <a:rPr lang="en-US" sz="2000" b="1" dirty="0" smtClean="0">
                <a:solidFill>
                  <a:srgbClr val="00B0F0"/>
                </a:solidFill>
              </a:rPr>
              <a:t> </a:t>
            </a:r>
          </a:p>
          <a:p>
            <a:r>
              <a:rPr lang="en-US" sz="2000" b="1" dirty="0" smtClean="0">
                <a:solidFill>
                  <a:srgbClr val="00B0F0"/>
                </a:solidFill>
              </a:rPr>
              <a:t>= (011  101  010 . 101  110 011)</a:t>
            </a:r>
            <a:r>
              <a:rPr lang="en-US" sz="2000" b="1" baseline="-25000" dirty="0" smtClean="0">
                <a:solidFill>
                  <a:srgbClr val="00B0F0"/>
                </a:solidFill>
              </a:rPr>
              <a:t>2</a:t>
            </a:r>
            <a:r>
              <a:rPr lang="en-US" sz="2000" b="1" dirty="0" smtClean="0">
                <a:solidFill>
                  <a:srgbClr val="00B0F0"/>
                </a:solidFill>
              </a:rPr>
              <a:t> </a:t>
            </a:r>
          </a:p>
          <a:p>
            <a:r>
              <a:rPr lang="en-US" sz="2000" b="1" dirty="0" smtClean="0">
                <a:solidFill>
                  <a:srgbClr val="00B0F0"/>
                </a:solidFill>
              </a:rPr>
              <a:t>= (011101010.101110011)</a:t>
            </a:r>
            <a:r>
              <a:rPr lang="en-US" sz="2000" b="1" baseline="-25000" dirty="0" smtClean="0">
                <a:solidFill>
                  <a:srgbClr val="00B0F0"/>
                </a:solidFill>
              </a:rPr>
              <a:t>2</a:t>
            </a:r>
            <a:endParaRPr lang="en-US" sz="2000" b="1" dirty="0" smtClean="0">
              <a:solidFill>
                <a:srgbClr val="00B0F0"/>
              </a:solidFill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baseline="-25000" dirty="0" smtClean="0">
              <a:solidFill>
                <a:srgbClr val="00B0F0"/>
              </a:solidFill>
            </a:endParaRPr>
          </a:p>
          <a:p>
            <a:endParaRPr lang="en-US" dirty="0" smtClean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14678" y="5214950"/>
            <a:ext cx="5105400" cy="1071570"/>
          </a:xfrm>
        </p:spPr>
        <p:txBody>
          <a:bodyPr/>
          <a:lstStyle/>
          <a:p>
            <a:pPr algn="ctr"/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0" dirty="0" smtClean="0"/>
              <a:t>octal to decimal conversion</a:t>
            </a:r>
            <a:br>
              <a:rPr lang="en-US" sz="2400" b="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800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786182" y="5357826"/>
            <a:ext cx="42862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1025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786182" y="4429132"/>
            <a:ext cx="184731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86116" y="1533465"/>
            <a:ext cx="514353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b="1" dirty="0" smtClean="0">
                <a:solidFill>
                  <a:srgbClr val="92D050"/>
                </a:solidFill>
              </a:rPr>
              <a:t>	</a:t>
            </a:r>
            <a:r>
              <a:rPr lang="en-US" b="1" dirty="0" smtClean="0">
                <a:solidFill>
                  <a:srgbClr val="FFC000"/>
                </a:solidFill>
              </a:rPr>
              <a:t>The digits of given octal number starting from right most digit and keep a variable </a:t>
            </a:r>
            <a:r>
              <a:rPr lang="en-US" b="1" dirty="0" err="1" smtClean="0">
                <a:solidFill>
                  <a:srgbClr val="FFC000"/>
                </a:solidFill>
              </a:rPr>
              <a:t>dec_value</a:t>
            </a:r>
            <a:r>
              <a:rPr lang="en-US" b="1" dirty="0" smtClean="0">
                <a:solidFill>
                  <a:srgbClr val="FFC000"/>
                </a:solidFill>
              </a:rPr>
              <a:t>. </a:t>
            </a:r>
          </a:p>
          <a:p>
            <a:pPr fontAlgn="base"/>
            <a:r>
              <a:rPr lang="en-US" b="1" dirty="0" smtClean="0">
                <a:solidFill>
                  <a:srgbClr val="FFC000"/>
                </a:solidFill>
              </a:rPr>
              <a:t>	At the time of extracting digits from the octal number, multiply the digit with the proper base (Power of 8) and add it to the variable </a:t>
            </a:r>
            <a:r>
              <a:rPr lang="en-US" b="1" dirty="0" err="1" smtClean="0">
                <a:solidFill>
                  <a:srgbClr val="FFC000"/>
                </a:solidFill>
              </a:rPr>
              <a:t>dec_value</a:t>
            </a:r>
            <a:r>
              <a:rPr lang="en-US" b="1" dirty="0" smtClean="0">
                <a:solidFill>
                  <a:srgbClr val="FFC000"/>
                </a:solidFill>
              </a:rPr>
              <a:t>. </a:t>
            </a:r>
          </a:p>
          <a:p>
            <a:pPr fontAlgn="base"/>
            <a:r>
              <a:rPr lang="en-US" b="1" dirty="0" smtClean="0">
                <a:solidFill>
                  <a:srgbClr val="FFC000"/>
                </a:solidFill>
              </a:rPr>
              <a:t>	At the end, the variable </a:t>
            </a:r>
            <a:r>
              <a:rPr lang="en-US" b="1" dirty="0" err="1" smtClean="0">
                <a:solidFill>
                  <a:srgbClr val="FFC000"/>
                </a:solidFill>
              </a:rPr>
              <a:t>dec_value</a:t>
            </a:r>
            <a:r>
              <a:rPr lang="en-US" b="1" dirty="0" smtClean="0">
                <a:solidFill>
                  <a:srgbClr val="FFC000"/>
                </a:solidFill>
              </a:rPr>
              <a:t> will store the required decimal number.</a:t>
            </a:r>
          </a:p>
          <a:p>
            <a:pPr fontAlgn="base"/>
            <a:endParaRPr lang="en-US" b="1" dirty="0" smtClean="0">
              <a:solidFill>
                <a:srgbClr val="FFC000"/>
              </a:solidFill>
            </a:endParaRPr>
          </a:p>
          <a:p>
            <a:pPr fontAlgn="base"/>
            <a:r>
              <a:rPr lang="en-US" b="1" dirty="0" smtClean="0">
                <a:solidFill>
                  <a:srgbClr val="FFC000"/>
                </a:solidFill>
              </a:rPr>
              <a:t>For Example:</a:t>
            </a:r>
            <a:br>
              <a:rPr lang="en-US" b="1" dirty="0" smtClean="0">
                <a:solidFill>
                  <a:srgbClr val="FFC000"/>
                </a:solidFill>
              </a:rPr>
            </a:br>
            <a:r>
              <a:rPr lang="en-US" b="1" dirty="0" smtClean="0">
                <a:solidFill>
                  <a:srgbClr val="FFC000"/>
                </a:solidFill>
              </a:rPr>
              <a:t>If the octal number is 67.</a:t>
            </a:r>
            <a:br>
              <a:rPr lang="en-US" b="1" dirty="0" smtClean="0">
                <a:solidFill>
                  <a:srgbClr val="FFC000"/>
                </a:solidFill>
              </a:rPr>
            </a:br>
            <a:r>
              <a:rPr lang="en-US" b="1" dirty="0" err="1" smtClean="0">
                <a:solidFill>
                  <a:srgbClr val="FFC000"/>
                </a:solidFill>
              </a:rPr>
              <a:t>dec_value</a:t>
            </a:r>
            <a:r>
              <a:rPr lang="en-US" b="1" dirty="0" smtClean="0">
                <a:solidFill>
                  <a:srgbClr val="FFC000"/>
                </a:solidFill>
              </a:rPr>
              <a:t> = 6*(8^1) + 7*(8^0)</a:t>
            </a:r>
          </a:p>
          <a:p>
            <a:pPr fontAlgn="base"/>
            <a:r>
              <a:rPr lang="en-US" b="1" dirty="0" smtClean="0">
                <a:solidFill>
                  <a:srgbClr val="FFC000"/>
                </a:solidFill>
              </a:rPr>
              <a:t> = 55</a:t>
            </a: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b="1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baseline="-25000" dirty="0" smtClean="0">
              <a:solidFill>
                <a:srgbClr val="00B0F0"/>
              </a:solidFill>
            </a:endParaRPr>
          </a:p>
          <a:p>
            <a:endParaRPr lang="en-US" dirty="0" smtClean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14678" y="5214950"/>
            <a:ext cx="5105400" cy="1071570"/>
          </a:xfrm>
        </p:spPr>
        <p:txBody>
          <a:bodyPr/>
          <a:lstStyle/>
          <a:p>
            <a:pPr algn="ctr"/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0" dirty="0" smtClean="0"/>
              <a:t>octal to decimal conversion</a:t>
            </a:r>
            <a:br>
              <a:rPr lang="en-US" sz="2400" b="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800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786182" y="5357826"/>
            <a:ext cx="42862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1025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786182" y="4429132"/>
            <a:ext cx="184731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143240" y="1285860"/>
            <a:ext cx="5143536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b="1" dirty="0" smtClean="0">
                <a:solidFill>
                  <a:srgbClr val="FFC000"/>
                </a:solidFill>
              </a:rPr>
              <a:t>EXAMPLE-2:</a:t>
            </a:r>
          </a:p>
          <a:p>
            <a:pPr fontAlgn="base"/>
            <a:endParaRPr lang="en-US" b="1" dirty="0" smtClean="0">
              <a:solidFill>
                <a:srgbClr val="FFC000"/>
              </a:solidFill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b="1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baseline="-25000" dirty="0" smtClean="0">
              <a:solidFill>
                <a:srgbClr val="00B0F0"/>
              </a:solidFill>
            </a:endParaRPr>
          </a:p>
          <a:p>
            <a:endParaRPr lang="en-US" dirty="0" smtClean="0">
              <a:solidFill>
                <a:srgbClr val="00B0F0"/>
              </a:solidFill>
            </a:endParaRPr>
          </a:p>
        </p:txBody>
      </p:sp>
      <p:pic>
        <p:nvPicPr>
          <p:cNvPr id="8" name="Picture 7" descr="http://cdncontribute.geeksforgeeks.org/wp-content/uploads/octToDec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29058" y="2214554"/>
            <a:ext cx="4038604" cy="427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14678" y="5214950"/>
            <a:ext cx="5105400" cy="1071570"/>
          </a:xfrm>
        </p:spPr>
        <p:txBody>
          <a:bodyPr/>
          <a:lstStyle/>
          <a:p>
            <a:pPr algn="ctr"/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Hexadecimal to Decimal</a:t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800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786182" y="5357826"/>
            <a:ext cx="42862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1025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786182" y="4429132"/>
            <a:ext cx="184731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143240" y="1285860"/>
            <a:ext cx="5143536" cy="78175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FFC000"/>
                </a:solidFill>
              </a:rPr>
              <a:t>Example:1</a:t>
            </a:r>
          </a:p>
          <a:p>
            <a:r>
              <a:rPr lang="en-US" b="1" dirty="0" smtClean="0">
                <a:solidFill>
                  <a:srgbClr val="FFC000"/>
                </a:solidFill>
              </a:rPr>
              <a:t>9 = 9 * (16 ^ 0) = 9</a:t>
            </a:r>
          </a:p>
          <a:p>
            <a:r>
              <a:rPr lang="en-US" b="1" dirty="0" smtClean="0">
                <a:solidFill>
                  <a:srgbClr val="FFC000"/>
                </a:solidFill>
              </a:rPr>
              <a:t>C = 12 * (16 ^ 1) = 192</a:t>
            </a:r>
          </a:p>
          <a:p>
            <a:r>
              <a:rPr lang="en-US" b="1" dirty="0" smtClean="0">
                <a:solidFill>
                  <a:srgbClr val="FFC000"/>
                </a:solidFill>
              </a:rPr>
              <a:t>Then, we add the results.</a:t>
            </a:r>
          </a:p>
          <a:p>
            <a:r>
              <a:rPr lang="en-US" b="1" dirty="0" smtClean="0">
                <a:solidFill>
                  <a:srgbClr val="FFC000"/>
                </a:solidFill>
              </a:rPr>
              <a:t>=192 + 9 </a:t>
            </a:r>
          </a:p>
          <a:p>
            <a:r>
              <a:rPr lang="en-US" b="1" dirty="0" smtClean="0">
                <a:solidFill>
                  <a:srgbClr val="FFC000"/>
                </a:solidFill>
              </a:rPr>
              <a:t>= 201</a:t>
            </a:r>
            <a:r>
              <a:rPr lang="en-US" b="1" baseline="-25000" dirty="0" smtClean="0">
                <a:solidFill>
                  <a:srgbClr val="FFC000"/>
                </a:solidFill>
              </a:rPr>
              <a:t>10 </a:t>
            </a:r>
            <a:r>
              <a:rPr lang="en-US" b="1" dirty="0" smtClean="0">
                <a:solidFill>
                  <a:srgbClr val="FFC000"/>
                </a:solidFill>
              </a:rPr>
              <a:t>decimal</a:t>
            </a:r>
          </a:p>
          <a:p>
            <a:endParaRPr lang="en-US" b="1" dirty="0" smtClean="0">
              <a:solidFill>
                <a:srgbClr val="FFC000"/>
              </a:solidFill>
            </a:endParaRPr>
          </a:p>
          <a:p>
            <a:r>
              <a:rPr lang="en-US" b="1" dirty="0" smtClean="0">
                <a:solidFill>
                  <a:srgbClr val="FFC000"/>
                </a:solidFill>
              </a:rPr>
              <a:t>Example:2</a:t>
            </a:r>
          </a:p>
          <a:p>
            <a:r>
              <a:rPr lang="en-US" b="1" dirty="0" smtClean="0">
                <a:solidFill>
                  <a:srgbClr val="FFC000"/>
                </a:solidFill>
              </a:rPr>
              <a:t>The hex number A3C2. </a:t>
            </a:r>
          </a:p>
          <a:p>
            <a:r>
              <a:rPr lang="en-US" b="1" dirty="0" smtClean="0">
                <a:solidFill>
                  <a:srgbClr val="FFC000"/>
                </a:solidFill>
              </a:rPr>
              <a:t>2 x (16</a:t>
            </a:r>
            <a:r>
              <a:rPr lang="en-US" b="1" baseline="30000" dirty="0" smtClean="0">
                <a:solidFill>
                  <a:srgbClr val="FFC000"/>
                </a:solidFill>
              </a:rPr>
              <a:t>0</a:t>
            </a:r>
            <a:r>
              <a:rPr lang="en-US" b="1" dirty="0" smtClean="0">
                <a:solidFill>
                  <a:srgbClr val="FFC000"/>
                </a:solidFill>
              </a:rPr>
              <a:t>) = 2 x 1 = 2</a:t>
            </a:r>
          </a:p>
          <a:p>
            <a:r>
              <a:rPr lang="en-US" b="1" dirty="0" smtClean="0">
                <a:solidFill>
                  <a:srgbClr val="FFC000"/>
                </a:solidFill>
              </a:rPr>
              <a:t>C x (16</a:t>
            </a:r>
            <a:r>
              <a:rPr lang="en-US" b="1" baseline="30000" dirty="0" smtClean="0">
                <a:solidFill>
                  <a:srgbClr val="FFC000"/>
                </a:solidFill>
              </a:rPr>
              <a:t>1</a:t>
            </a:r>
            <a:r>
              <a:rPr lang="en-US" b="1" dirty="0" smtClean="0">
                <a:solidFill>
                  <a:srgbClr val="FFC000"/>
                </a:solidFill>
              </a:rPr>
              <a:t>) = 12 x 16 = 192</a:t>
            </a:r>
          </a:p>
          <a:p>
            <a:r>
              <a:rPr lang="en-US" b="1" dirty="0" smtClean="0">
                <a:solidFill>
                  <a:srgbClr val="FFC000"/>
                </a:solidFill>
              </a:rPr>
              <a:t>3 x (16</a:t>
            </a:r>
            <a:r>
              <a:rPr lang="en-US" b="1" baseline="30000" dirty="0" smtClean="0">
                <a:solidFill>
                  <a:srgbClr val="FFC000"/>
                </a:solidFill>
              </a:rPr>
              <a:t>2</a:t>
            </a:r>
            <a:r>
              <a:rPr lang="en-US" b="1" dirty="0" smtClean="0">
                <a:solidFill>
                  <a:srgbClr val="FFC000"/>
                </a:solidFill>
              </a:rPr>
              <a:t>) = 3 x (16 x 16) = 3 x 256 = 768</a:t>
            </a:r>
          </a:p>
          <a:p>
            <a:r>
              <a:rPr lang="en-US" b="1" dirty="0" smtClean="0">
                <a:solidFill>
                  <a:srgbClr val="FFC000"/>
                </a:solidFill>
              </a:rPr>
              <a:t>A x (16</a:t>
            </a:r>
            <a:r>
              <a:rPr lang="en-US" b="1" baseline="30000" dirty="0" smtClean="0">
                <a:solidFill>
                  <a:srgbClr val="FFC000"/>
                </a:solidFill>
              </a:rPr>
              <a:t>3</a:t>
            </a:r>
            <a:r>
              <a:rPr lang="en-US" b="1" dirty="0" smtClean="0">
                <a:solidFill>
                  <a:srgbClr val="FFC000"/>
                </a:solidFill>
              </a:rPr>
              <a:t>) = 10 x (16 x 16 x 16) = 10 x 4096 = 40960</a:t>
            </a:r>
          </a:p>
          <a:p>
            <a:r>
              <a:rPr lang="en-US" b="1" dirty="0" smtClean="0">
                <a:solidFill>
                  <a:srgbClr val="FFC000"/>
                </a:solidFill>
              </a:rPr>
              <a:t>Add the results together:</a:t>
            </a:r>
          </a:p>
          <a:p>
            <a:r>
              <a:rPr lang="en-US" b="1" dirty="0" smtClean="0">
                <a:solidFill>
                  <a:srgbClr val="FFC000"/>
                </a:solidFill>
              </a:rPr>
              <a:t>2 + 192 + 768 + 40960 = 41922</a:t>
            </a:r>
          </a:p>
          <a:p>
            <a:r>
              <a:rPr lang="en-US" b="1" dirty="0" smtClean="0">
                <a:solidFill>
                  <a:srgbClr val="FFC000"/>
                </a:solidFill>
              </a:rPr>
              <a:t>So the decimal equivalent of A3C2 is 41922.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b="1" dirty="0" smtClean="0">
              <a:solidFill>
                <a:srgbClr val="FFC000"/>
              </a:solidFill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b="1" dirty="0" smtClean="0">
              <a:solidFill>
                <a:srgbClr val="FFC000"/>
              </a:solidFill>
            </a:endParaRPr>
          </a:p>
          <a:p>
            <a:pPr fontAlgn="base"/>
            <a:endParaRPr lang="en-US" b="1" dirty="0" smtClean="0">
              <a:solidFill>
                <a:srgbClr val="FFC000"/>
              </a:solidFill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b="1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baseline="-25000" dirty="0" smtClean="0">
              <a:solidFill>
                <a:srgbClr val="00B0F0"/>
              </a:solidFill>
            </a:endParaRPr>
          </a:p>
          <a:p>
            <a:endParaRPr lang="en-US" dirty="0" smtClean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43240" y="4857760"/>
            <a:ext cx="5105400" cy="1071570"/>
          </a:xfrm>
        </p:spPr>
        <p:txBody>
          <a:bodyPr/>
          <a:lstStyle/>
          <a:p>
            <a:pPr algn="ctr"/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Hexadecimal to Binary</a:t>
            </a:r>
            <a:br>
              <a:rPr lang="en-US" sz="2400" dirty="0" smtClean="0"/>
            </a:br>
            <a:r>
              <a:rPr lang="en-US" sz="2400" dirty="0" smtClean="0"/>
              <a:t>Conversion</a:t>
            </a:r>
            <a:br>
              <a:rPr lang="en-US" sz="2400" dirty="0" smtClean="0"/>
            </a:br>
            <a:r>
              <a:rPr lang="en-US" sz="2800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786182" y="5357826"/>
            <a:ext cx="42862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1025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786182" y="4429132"/>
            <a:ext cx="184731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143240" y="1285860"/>
            <a:ext cx="5143536" cy="79098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Step 1:</a:t>
            </a:r>
            <a:r>
              <a:rPr lang="en-US" dirty="0" smtClean="0"/>
              <a:t> </a:t>
            </a:r>
          </a:p>
          <a:p>
            <a:r>
              <a:rPr lang="en-US" dirty="0" smtClean="0"/>
              <a:t>	</a:t>
            </a:r>
            <a:r>
              <a:rPr lang="en-US" dirty="0" smtClean="0">
                <a:solidFill>
                  <a:schemeClr val="bg1"/>
                </a:solidFill>
              </a:rPr>
              <a:t>Write down the hex number. If there are any, change the hex values represented by letters to their decimal equivalents.</a:t>
            </a:r>
          </a:p>
          <a:p>
            <a:r>
              <a:rPr lang="en-US" sz="2000" b="1" dirty="0" smtClean="0"/>
              <a:t>Step 2</a:t>
            </a:r>
            <a:r>
              <a:rPr lang="en-US" sz="2000" dirty="0" smtClean="0"/>
              <a:t>:</a:t>
            </a:r>
            <a:r>
              <a:rPr lang="en-US" dirty="0" smtClean="0"/>
              <a:t> </a:t>
            </a:r>
          </a:p>
          <a:p>
            <a:r>
              <a:rPr lang="en-US" dirty="0" smtClean="0"/>
              <a:t>	</a:t>
            </a:r>
            <a:r>
              <a:rPr lang="en-US" dirty="0" smtClean="0">
                <a:solidFill>
                  <a:schemeClr val="bg1"/>
                </a:solidFill>
              </a:rPr>
              <a:t>Each hex digit represents four binary digits and therefore is equal to a power of 2. The rightmost digit equals to 2</a:t>
            </a:r>
            <a:r>
              <a:rPr lang="en-US" baseline="30000" dirty="0" smtClean="0">
                <a:solidFill>
                  <a:schemeClr val="bg1"/>
                </a:solidFill>
              </a:rPr>
              <a:t>0</a:t>
            </a:r>
            <a:r>
              <a:rPr lang="en-US" dirty="0" smtClean="0">
                <a:solidFill>
                  <a:schemeClr val="bg1"/>
                </a:solidFill>
              </a:rPr>
              <a:t> (1), the next one equals to 2</a:t>
            </a:r>
            <a:r>
              <a:rPr lang="en-US" baseline="30000" dirty="0" smtClean="0">
                <a:solidFill>
                  <a:schemeClr val="bg1"/>
                </a:solidFill>
              </a:rPr>
              <a:t>1</a:t>
            </a:r>
            <a:r>
              <a:rPr lang="en-US" dirty="0" smtClean="0">
                <a:solidFill>
                  <a:schemeClr val="bg1"/>
                </a:solidFill>
              </a:rPr>
              <a:t> (2), the next one equals to 2</a:t>
            </a:r>
            <a:r>
              <a:rPr lang="en-US" baseline="30000" dirty="0" smtClean="0">
                <a:solidFill>
                  <a:schemeClr val="bg1"/>
                </a:solidFill>
              </a:rPr>
              <a:t>2</a:t>
            </a:r>
            <a:r>
              <a:rPr lang="en-US" dirty="0" smtClean="0">
                <a:solidFill>
                  <a:schemeClr val="bg1"/>
                </a:solidFill>
              </a:rPr>
              <a:t> (4) and the leftmost one equals to 2</a:t>
            </a:r>
            <a:r>
              <a:rPr lang="en-US" baseline="30000" dirty="0" smtClean="0">
                <a:solidFill>
                  <a:schemeClr val="bg1"/>
                </a:solidFill>
              </a:rPr>
              <a:t>3</a:t>
            </a:r>
            <a:r>
              <a:rPr lang="en-US" dirty="0" smtClean="0">
                <a:solidFill>
                  <a:schemeClr val="bg1"/>
                </a:solidFill>
              </a:rPr>
              <a:t> (8). Write these numbers (8, 4, 2 and 1) below the hex values.</a:t>
            </a:r>
          </a:p>
          <a:p>
            <a:r>
              <a:rPr lang="en-US" sz="2000" b="1" dirty="0" smtClean="0"/>
              <a:t>Step 3</a:t>
            </a:r>
            <a:r>
              <a:rPr lang="en-US" sz="2000" dirty="0" smtClean="0"/>
              <a:t>:</a:t>
            </a:r>
            <a:r>
              <a:rPr lang="en-US" dirty="0" smtClean="0"/>
              <a:t> </a:t>
            </a:r>
          </a:p>
          <a:p>
            <a:r>
              <a:rPr lang="en-US" dirty="0" smtClean="0"/>
              <a:t>	</a:t>
            </a:r>
            <a:r>
              <a:rPr lang="en-US" dirty="0" smtClean="0">
                <a:solidFill>
                  <a:schemeClr val="bg1"/>
                </a:solidFill>
              </a:rPr>
              <a:t>Determine which powers of two (8, 4, 2 or 1) sum up to your hex digits. For example, if one of your hex values is 10, this means 8 and 2 sum up to 10 (4 and 1 are not used). If your hex number is 2, only 2 is used; 8, 4 and 1 are not.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b="1" dirty="0" smtClean="0">
              <a:solidFill>
                <a:srgbClr val="FFC000"/>
              </a:solidFill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b="1" dirty="0" smtClean="0">
              <a:solidFill>
                <a:srgbClr val="FFC000"/>
              </a:solidFill>
            </a:endParaRPr>
          </a:p>
          <a:p>
            <a:pPr fontAlgn="base"/>
            <a:endParaRPr lang="en-US" b="1" dirty="0" smtClean="0">
              <a:solidFill>
                <a:srgbClr val="FFC000"/>
              </a:solidFill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b="1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baseline="-25000" dirty="0" smtClean="0">
              <a:solidFill>
                <a:srgbClr val="00B0F0"/>
              </a:solidFill>
            </a:endParaRPr>
          </a:p>
          <a:p>
            <a:endParaRPr lang="en-US" dirty="0" smtClean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43240" y="4857760"/>
            <a:ext cx="5105400" cy="1071570"/>
          </a:xfrm>
        </p:spPr>
        <p:txBody>
          <a:bodyPr/>
          <a:lstStyle/>
          <a:p>
            <a:pPr algn="ctr"/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Hexadecimal to Binary</a:t>
            </a:r>
            <a:br>
              <a:rPr lang="en-US" sz="2400" dirty="0" smtClean="0"/>
            </a:br>
            <a:r>
              <a:rPr lang="en-US" sz="2400" dirty="0" smtClean="0"/>
              <a:t>Conversion</a:t>
            </a:r>
            <a:br>
              <a:rPr lang="en-US" sz="2400" dirty="0" smtClean="0"/>
            </a:br>
            <a:r>
              <a:rPr lang="en-US" sz="2800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786182" y="5357826"/>
            <a:ext cx="42862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1025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786182" y="4429132"/>
            <a:ext cx="184731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143240" y="1285860"/>
            <a:ext cx="5143536" cy="83407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Step 4</a:t>
            </a:r>
            <a:r>
              <a:rPr lang="en-US" sz="2000" dirty="0" smtClean="0"/>
              <a:t>:</a:t>
            </a:r>
          </a:p>
          <a:p>
            <a:r>
              <a:rPr lang="en-US" dirty="0" smtClean="0"/>
              <a:t>	</a:t>
            </a:r>
            <a:r>
              <a:rPr lang="en-US" dirty="0" smtClean="0">
                <a:solidFill>
                  <a:schemeClr val="bg1"/>
                </a:solidFill>
              </a:rPr>
              <a:t> Write down 1 below those 8, 4, 2 and 1’s that are used. Write down 0 below those that are not used.</a:t>
            </a:r>
          </a:p>
          <a:p>
            <a:r>
              <a:rPr lang="en-US" sz="2000" b="1" dirty="0" smtClean="0"/>
              <a:t>Step 5</a:t>
            </a:r>
            <a:r>
              <a:rPr lang="en-US" sz="2000" dirty="0" smtClean="0"/>
              <a:t>: </a:t>
            </a:r>
          </a:p>
          <a:p>
            <a:r>
              <a:rPr lang="en-US" dirty="0" smtClean="0"/>
              <a:t>	</a:t>
            </a:r>
            <a:r>
              <a:rPr lang="en-US" dirty="0" smtClean="0">
                <a:solidFill>
                  <a:schemeClr val="bg1"/>
                </a:solidFill>
              </a:rPr>
              <a:t>Read the 1’s and 0’s from left to right to get the binary equivalent of the given hex number.</a:t>
            </a:r>
          </a:p>
          <a:p>
            <a:endParaRPr lang="en-US" b="1" dirty="0" smtClean="0">
              <a:solidFill>
                <a:srgbClr val="00B050"/>
              </a:solidFill>
            </a:endParaRPr>
          </a:p>
          <a:p>
            <a:r>
              <a:rPr lang="en-US" b="1" dirty="0" smtClean="0">
                <a:solidFill>
                  <a:srgbClr val="00B050"/>
                </a:solidFill>
              </a:rPr>
              <a:t>Let's apply these steps to the hex number (4FA)</a:t>
            </a:r>
            <a:r>
              <a:rPr lang="en-US" b="1" baseline="-25000" dirty="0" smtClean="0">
                <a:solidFill>
                  <a:srgbClr val="00B050"/>
                </a:solidFill>
              </a:rPr>
              <a:t>16</a:t>
            </a:r>
          </a:p>
          <a:p>
            <a:endParaRPr lang="en-US" b="1" baseline="-25000" dirty="0" smtClean="0"/>
          </a:p>
          <a:p>
            <a:pPr lvl="2"/>
            <a:endParaRPr lang="en-US" b="1" dirty="0" smtClean="0"/>
          </a:p>
          <a:p>
            <a:pPr lvl="2"/>
            <a:r>
              <a:rPr lang="en-US" b="1" dirty="0" smtClean="0"/>
              <a:t> </a:t>
            </a:r>
            <a:endParaRPr lang="en-US" b="1" dirty="0" smtClean="0">
              <a:solidFill>
                <a:srgbClr val="00B050"/>
              </a:solidFill>
            </a:endParaRPr>
          </a:p>
          <a:p>
            <a:pPr lvl="2"/>
            <a:r>
              <a:rPr lang="en-US" b="1" dirty="0" smtClean="0">
                <a:solidFill>
                  <a:srgbClr val="00B050"/>
                </a:solidFill>
              </a:rPr>
              <a:t>	4     F     A </a:t>
            </a:r>
          </a:p>
          <a:p>
            <a:pPr lvl="2"/>
            <a:r>
              <a:rPr lang="en-US" b="1" dirty="0" smtClean="0">
                <a:solidFill>
                  <a:srgbClr val="00B050"/>
                </a:solidFill>
              </a:rPr>
              <a:t>	4    15    10 </a:t>
            </a:r>
            <a:br>
              <a:rPr lang="en-US" b="1" dirty="0" smtClean="0">
                <a:solidFill>
                  <a:srgbClr val="00B050"/>
                </a:solidFill>
              </a:rPr>
            </a:br>
            <a:endParaRPr lang="en-US" b="1" dirty="0" smtClean="0">
              <a:solidFill>
                <a:srgbClr val="00B050"/>
              </a:solidFill>
            </a:endParaRPr>
          </a:p>
          <a:p>
            <a:r>
              <a:rPr lang="en-US" dirty="0" smtClean="0">
                <a:solidFill>
                  <a:srgbClr val="00B050"/>
                </a:solidFill>
              </a:rPr>
              <a:t/>
            </a:r>
            <a:br>
              <a:rPr lang="en-US" dirty="0" smtClean="0">
                <a:solidFill>
                  <a:srgbClr val="00B050"/>
                </a:solidFill>
              </a:rPr>
            </a:br>
            <a:endParaRPr lang="en-US" dirty="0" smtClean="0">
              <a:solidFill>
                <a:srgbClr val="00B050"/>
              </a:solidFill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b="1" dirty="0" smtClean="0">
              <a:solidFill>
                <a:srgbClr val="FFC000"/>
              </a:solidFill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b="1" dirty="0" smtClean="0">
              <a:solidFill>
                <a:srgbClr val="FFC000"/>
              </a:solidFill>
            </a:endParaRPr>
          </a:p>
          <a:p>
            <a:pPr fontAlgn="base"/>
            <a:endParaRPr lang="en-US" b="1" dirty="0" smtClean="0">
              <a:solidFill>
                <a:srgbClr val="FFC000"/>
              </a:solidFill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b="1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baseline="-25000" dirty="0" smtClean="0">
              <a:solidFill>
                <a:srgbClr val="00B0F0"/>
              </a:solidFill>
            </a:endParaRPr>
          </a:p>
          <a:p>
            <a:endParaRPr lang="en-US" dirty="0" smtClean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14678" y="4643446"/>
            <a:ext cx="5105400" cy="1071570"/>
          </a:xfrm>
        </p:spPr>
        <p:txBody>
          <a:bodyPr/>
          <a:lstStyle/>
          <a:p>
            <a:pPr algn="ctr"/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Hexadecimal to Binary</a:t>
            </a:r>
            <a:br>
              <a:rPr lang="en-US" sz="2400" dirty="0" smtClean="0"/>
            </a:br>
            <a:r>
              <a:rPr lang="en-US" sz="2400" dirty="0" smtClean="0"/>
              <a:t>Conversion</a:t>
            </a:r>
            <a:br>
              <a:rPr lang="en-US" sz="2400" dirty="0" smtClean="0"/>
            </a:br>
            <a:r>
              <a:rPr lang="en-US" sz="2800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786182" y="5357826"/>
            <a:ext cx="42862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1025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786182" y="4429132"/>
            <a:ext cx="184731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14678" y="1142984"/>
            <a:ext cx="5143536" cy="95102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Step  2:</a:t>
            </a:r>
          </a:p>
          <a:p>
            <a:endParaRPr lang="en-US" sz="2000" dirty="0" smtClean="0"/>
          </a:p>
          <a:p>
            <a:pPr lvl="2"/>
            <a:r>
              <a:rPr lang="en-US" sz="2000" dirty="0" smtClean="0">
                <a:solidFill>
                  <a:srgbClr val="00B050"/>
                </a:solidFill>
              </a:rPr>
              <a:t>  </a:t>
            </a:r>
            <a:r>
              <a:rPr lang="en-US" sz="2000" b="1" dirty="0" smtClean="0">
                <a:solidFill>
                  <a:srgbClr val="00B050"/>
                </a:solidFill>
              </a:rPr>
              <a:t>4              F          A </a:t>
            </a:r>
          </a:p>
          <a:p>
            <a:pPr lvl="2"/>
            <a:r>
              <a:rPr lang="en-US" sz="2000" b="1" dirty="0" smtClean="0">
                <a:solidFill>
                  <a:srgbClr val="00B050"/>
                </a:solidFill>
              </a:rPr>
              <a:t>  4            15         10 </a:t>
            </a:r>
          </a:p>
          <a:p>
            <a:pPr lvl="2"/>
            <a:r>
              <a:rPr lang="en-US" sz="2000" b="1" dirty="0" smtClean="0">
                <a:solidFill>
                  <a:srgbClr val="00B050"/>
                </a:solidFill>
              </a:rPr>
              <a:t>8421     8421    8421 </a:t>
            </a:r>
          </a:p>
          <a:p>
            <a:pPr lvl="2"/>
            <a:r>
              <a:rPr lang="en-US" sz="2000" b="1" dirty="0" smtClean="0">
                <a:solidFill>
                  <a:srgbClr val="00B050"/>
                </a:solidFill>
              </a:rPr>
              <a:t>0100     1111      1010 </a:t>
            </a:r>
          </a:p>
          <a:p>
            <a:r>
              <a:rPr lang="en-US" sz="2000" b="1" dirty="0" smtClean="0"/>
              <a:t>Step 3:</a:t>
            </a:r>
          </a:p>
          <a:p>
            <a:r>
              <a:rPr lang="en-US" sz="2000" dirty="0" smtClean="0"/>
              <a:t> </a:t>
            </a:r>
          </a:p>
          <a:p>
            <a:r>
              <a:rPr lang="en-US" sz="2000" dirty="0" smtClean="0">
                <a:solidFill>
                  <a:srgbClr val="00B050"/>
                </a:solidFill>
              </a:rPr>
              <a:t>	</a:t>
            </a:r>
            <a:r>
              <a:rPr lang="en-US" sz="2000" b="1" dirty="0" smtClean="0">
                <a:solidFill>
                  <a:srgbClr val="00B050"/>
                </a:solidFill>
              </a:rPr>
              <a:t>(4FA)</a:t>
            </a:r>
            <a:r>
              <a:rPr lang="en-US" sz="2000" b="1" baseline="-25000" dirty="0" smtClean="0">
                <a:solidFill>
                  <a:srgbClr val="00B050"/>
                </a:solidFill>
              </a:rPr>
              <a:t>16</a:t>
            </a:r>
            <a:r>
              <a:rPr lang="en-US" sz="2000" b="1" dirty="0" smtClean="0">
                <a:solidFill>
                  <a:srgbClr val="00B050"/>
                </a:solidFill>
              </a:rPr>
              <a:t> = (10011111010)</a:t>
            </a:r>
            <a:r>
              <a:rPr lang="en-US" sz="2000" b="1" baseline="-25000" dirty="0" smtClean="0">
                <a:solidFill>
                  <a:srgbClr val="00B050"/>
                </a:solidFill>
              </a:rPr>
              <a:t>2</a:t>
            </a:r>
            <a:r>
              <a:rPr lang="en-US" sz="2000" b="1" dirty="0" smtClean="0">
                <a:solidFill>
                  <a:srgbClr val="00B050"/>
                </a:solidFill>
              </a:rPr>
              <a:t> </a:t>
            </a:r>
          </a:p>
          <a:p>
            <a:endParaRPr lang="en-US" sz="2000" b="1" dirty="0" smtClean="0"/>
          </a:p>
          <a:p>
            <a:r>
              <a:rPr lang="en-US" sz="2000" b="1" dirty="0" smtClean="0"/>
              <a:t>Example 2:</a:t>
            </a:r>
          </a:p>
          <a:p>
            <a:endParaRPr lang="en-US" sz="2000" b="1" dirty="0" smtClean="0"/>
          </a:p>
          <a:p>
            <a:r>
              <a:rPr lang="en-US" sz="2000" b="1" dirty="0" smtClean="0">
                <a:solidFill>
                  <a:srgbClr val="00B050"/>
                </a:solidFill>
              </a:rPr>
              <a:t>(2C1)</a:t>
            </a:r>
            <a:r>
              <a:rPr lang="en-US" sz="2000" b="1" baseline="-25000" dirty="0" smtClean="0">
                <a:solidFill>
                  <a:srgbClr val="00B050"/>
                </a:solidFill>
              </a:rPr>
              <a:t>16</a:t>
            </a:r>
            <a:r>
              <a:rPr lang="en-US" sz="2000" b="1" dirty="0" smtClean="0">
                <a:solidFill>
                  <a:srgbClr val="00B050"/>
                </a:solidFill>
              </a:rPr>
              <a:t> = (1011000001)</a:t>
            </a:r>
            <a:r>
              <a:rPr lang="en-US" sz="2000" b="1" baseline="-25000" dirty="0" smtClean="0">
                <a:solidFill>
                  <a:srgbClr val="00B050"/>
                </a:solidFill>
              </a:rPr>
              <a:t>2</a:t>
            </a:r>
            <a:r>
              <a:rPr lang="en-US" sz="2000" b="1" dirty="0" smtClean="0">
                <a:solidFill>
                  <a:srgbClr val="00B050"/>
                </a:solidFill>
              </a:rPr>
              <a:t> </a:t>
            </a:r>
          </a:p>
          <a:p>
            <a:endParaRPr lang="en-US" sz="2000" b="1" dirty="0" smtClean="0">
              <a:solidFill>
                <a:srgbClr val="00B050"/>
              </a:solidFill>
            </a:endParaRPr>
          </a:p>
          <a:p>
            <a:pPr lvl="3"/>
            <a:r>
              <a:rPr lang="en-US" sz="2000" b="1" dirty="0" smtClean="0">
                <a:solidFill>
                  <a:srgbClr val="00B050"/>
                </a:solidFill>
              </a:rPr>
              <a:t>2 		C 	    1 </a:t>
            </a:r>
          </a:p>
          <a:p>
            <a:pPr lvl="3"/>
            <a:r>
              <a:rPr lang="en-US" sz="2000" b="1" dirty="0" smtClean="0">
                <a:solidFill>
                  <a:srgbClr val="00B050"/>
                </a:solidFill>
              </a:rPr>
              <a:t>2 		12 	    1 </a:t>
            </a:r>
          </a:p>
          <a:p>
            <a:pPr lvl="3"/>
            <a:r>
              <a:rPr lang="en-US" sz="2000" b="1" dirty="0" smtClean="0">
                <a:solidFill>
                  <a:srgbClr val="00B050"/>
                </a:solidFill>
              </a:rPr>
              <a:t>8421 	8421	 8421 </a:t>
            </a:r>
          </a:p>
          <a:p>
            <a:pPr lvl="3"/>
            <a:r>
              <a:rPr lang="en-US" sz="2000" b="1" dirty="0" smtClean="0">
                <a:solidFill>
                  <a:srgbClr val="00B050"/>
                </a:solidFill>
              </a:rPr>
              <a:t>0010 	1100 	  0001 </a:t>
            </a:r>
            <a:br>
              <a:rPr lang="en-US" sz="2000" b="1" dirty="0" smtClean="0">
                <a:solidFill>
                  <a:srgbClr val="00B050"/>
                </a:solidFill>
              </a:rPr>
            </a:b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b="1" dirty="0" smtClean="0">
              <a:solidFill>
                <a:srgbClr val="FFC000"/>
              </a:solidFill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b="1" dirty="0" smtClean="0">
              <a:solidFill>
                <a:srgbClr val="FFC000"/>
              </a:solidFill>
            </a:endParaRPr>
          </a:p>
          <a:p>
            <a:pPr fontAlgn="base"/>
            <a:endParaRPr lang="en-US" b="1" dirty="0" smtClean="0">
              <a:solidFill>
                <a:srgbClr val="FFC000"/>
              </a:solidFill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b="1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baseline="-25000" dirty="0" smtClean="0">
              <a:solidFill>
                <a:srgbClr val="00B0F0"/>
              </a:solidFill>
            </a:endParaRPr>
          </a:p>
          <a:p>
            <a:endParaRPr lang="en-US" dirty="0" smtClean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14678" y="4643446"/>
            <a:ext cx="5105400" cy="1071570"/>
          </a:xfrm>
        </p:spPr>
        <p:txBody>
          <a:bodyPr/>
          <a:lstStyle/>
          <a:p>
            <a:pPr algn="ctr"/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0" dirty="0" smtClean="0"/>
              <a:t>Hexadecimal To Octal</a:t>
            </a:r>
            <a:br>
              <a:rPr lang="en-US" sz="2400" b="0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786182" y="5357826"/>
            <a:ext cx="42862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1025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786182" y="4429132"/>
            <a:ext cx="184731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14678" y="1142984"/>
            <a:ext cx="5143536" cy="92025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Method to Convert Hex to Octal</a:t>
            </a:r>
          </a:p>
          <a:p>
            <a:endParaRPr lang="en-US" sz="2000" b="1" dirty="0" smtClean="0"/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bg2"/>
                </a:solidFill>
              </a:rPr>
              <a:t>For each given hexadecimal number digit, write the equivalent binary number. If any of the binary equivalents are less than 4 digits, add 0’s to the left side.</a:t>
            </a: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bg2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bg2"/>
                </a:solidFill>
              </a:rPr>
              <a:t>Combine and make the groups of binary digits from right to left, each containing 3 digits. Add 0’s to the left if there are less than 3 digits in the last group.</a:t>
            </a: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bg2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bg2"/>
                </a:solidFill>
              </a:rPr>
              <a:t>Find the octal equivalent of each binary group.</a:t>
            </a: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b="1" dirty="0" smtClean="0"/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b="1" dirty="0" smtClean="0">
              <a:solidFill>
                <a:srgbClr val="FFC000"/>
              </a:solidFill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b="1" dirty="0" smtClean="0">
              <a:solidFill>
                <a:srgbClr val="FFC000"/>
              </a:solidFill>
            </a:endParaRPr>
          </a:p>
          <a:p>
            <a:pPr fontAlgn="base"/>
            <a:endParaRPr lang="en-US" b="1" dirty="0" smtClean="0">
              <a:solidFill>
                <a:srgbClr val="FFC000"/>
              </a:solidFill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b="1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baseline="-25000" dirty="0" smtClean="0">
              <a:solidFill>
                <a:srgbClr val="00B0F0"/>
              </a:solidFill>
            </a:endParaRPr>
          </a:p>
          <a:p>
            <a:endParaRPr lang="en-US" dirty="0" smtClean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14678" y="4643446"/>
            <a:ext cx="5105400" cy="1071570"/>
          </a:xfrm>
        </p:spPr>
        <p:txBody>
          <a:bodyPr/>
          <a:lstStyle/>
          <a:p>
            <a:pPr algn="ctr"/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0" dirty="0" smtClean="0"/>
              <a:t>Hexadecimal To Octal</a:t>
            </a:r>
            <a:br>
              <a:rPr lang="en-US" sz="2400" b="0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786182" y="5357826"/>
            <a:ext cx="42862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1025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786182" y="4429132"/>
            <a:ext cx="184731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14678" y="1142984"/>
            <a:ext cx="5143536" cy="92025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rgbClr val="00B050"/>
                </a:solidFill>
              </a:rPr>
              <a:t>Example: </a:t>
            </a:r>
          </a:p>
          <a:p>
            <a:r>
              <a:rPr lang="en-US" sz="2000" b="1" dirty="0" smtClean="0"/>
              <a:t>Convert 1BC</a:t>
            </a:r>
            <a:r>
              <a:rPr lang="en-US" sz="2000" b="1" baseline="-25000" dirty="0" smtClean="0"/>
              <a:t>16</a:t>
            </a:r>
            <a:r>
              <a:rPr lang="en-US" sz="2000" b="1" dirty="0" smtClean="0"/>
              <a:t> into an octal number.</a:t>
            </a:r>
            <a:endParaRPr lang="en-US" sz="2000" dirty="0" smtClean="0"/>
          </a:p>
          <a:p>
            <a:r>
              <a:rPr lang="en-US" sz="2000" dirty="0" smtClean="0"/>
              <a:t>Solution: </a:t>
            </a:r>
          </a:p>
          <a:p>
            <a:r>
              <a:rPr lang="en-US" sz="2000" dirty="0" smtClean="0"/>
              <a:t>Given, 1BC</a:t>
            </a:r>
            <a:r>
              <a:rPr lang="en-US" sz="2000" baseline="-25000" dirty="0" smtClean="0"/>
              <a:t>16</a:t>
            </a:r>
            <a:r>
              <a:rPr lang="en-US" sz="2000" dirty="0" smtClean="0"/>
              <a:t> is a hexadecimal number.</a:t>
            </a:r>
          </a:p>
          <a:p>
            <a:r>
              <a:rPr lang="en-US" sz="2000" dirty="0" smtClean="0"/>
              <a:t>1 → 0001, </a:t>
            </a:r>
          </a:p>
          <a:p>
            <a:r>
              <a:rPr lang="en-US" sz="2000" dirty="0" smtClean="0"/>
              <a:t>B → 1011, </a:t>
            </a:r>
          </a:p>
          <a:p>
            <a:r>
              <a:rPr lang="en-US" sz="2000" dirty="0" smtClean="0"/>
              <a:t>C →1100</a:t>
            </a:r>
          </a:p>
          <a:p>
            <a:r>
              <a:rPr lang="en-US" sz="2000" dirty="0" smtClean="0"/>
              <a:t>Now group them from right to left, each having 3 digits.</a:t>
            </a:r>
          </a:p>
          <a:p>
            <a:r>
              <a:rPr lang="en-US" sz="2000" dirty="0" smtClean="0"/>
              <a:t>000, 110, 111, 100</a:t>
            </a:r>
          </a:p>
          <a:p>
            <a:r>
              <a:rPr lang="en-US" sz="2000" dirty="0" smtClean="0"/>
              <a:t>000→0,</a:t>
            </a:r>
          </a:p>
          <a:p>
            <a:r>
              <a:rPr lang="en-US" sz="2000" dirty="0" smtClean="0"/>
              <a:t> 110 →6, </a:t>
            </a:r>
          </a:p>
          <a:p>
            <a:r>
              <a:rPr lang="en-US" sz="2000" dirty="0" smtClean="0"/>
              <a:t>111→7, </a:t>
            </a:r>
          </a:p>
          <a:p>
            <a:r>
              <a:rPr lang="en-US" sz="2000" dirty="0" smtClean="0"/>
              <a:t>100→4</a:t>
            </a:r>
          </a:p>
          <a:p>
            <a:r>
              <a:rPr lang="en-US" sz="2000" dirty="0" smtClean="0"/>
              <a:t>Hence, </a:t>
            </a:r>
            <a:r>
              <a:rPr lang="en-US" sz="2000" dirty="0" smtClean="0">
                <a:solidFill>
                  <a:schemeClr val="bg2"/>
                </a:solidFill>
              </a:rPr>
              <a:t>1BC</a:t>
            </a:r>
            <a:r>
              <a:rPr lang="en-US" sz="2000" baseline="-25000" dirty="0" smtClean="0">
                <a:solidFill>
                  <a:schemeClr val="bg2"/>
                </a:solidFill>
              </a:rPr>
              <a:t>16 </a:t>
            </a:r>
            <a:r>
              <a:rPr lang="en-US" sz="2000" dirty="0" smtClean="0">
                <a:solidFill>
                  <a:schemeClr val="bg2"/>
                </a:solidFill>
              </a:rPr>
              <a:t>= 674</a:t>
            </a:r>
            <a:r>
              <a:rPr lang="en-US" sz="2000" baseline="-25000" dirty="0" smtClean="0">
                <a:solidFill>
                  <a:schemeClr val="bg2"/>
                </a:solidFill>
              </a:rPr>
              <a:t>8</a:t>
            </a:r>
            <a:endParaRPr lang="en-US" sz="2000" dirty="0" smtClean="0">
              <a:solidFill>
                <a:schemeClr val="bg2"/>
              </a:solidFill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b="1" dirty="0" smtClean="0">
              <a:solidFill>
                <a:srgbClr val="FFC000"/>
              </a:solidFill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b="1" dirty="0" smtClean="0">
              <a:solidFill>
                <a:srgbClr val="FFC000"/>
              </a:solidFill>
            </a:endParaRPr>
          </a:p>
          <a:p>
            <a:pPr fontAlgn="base"/>
            <a:endParaRPr lang="en-US" b="1" dirty="0" smtClean="0">
              <a:solidFill>
                <a:srgbClr val="FFC000"/>
              </a:solidFill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b="1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baseline="-25000" dirty="0" smtClean="0">
              <a:solidFill>
                <a:srgbClr val="00B0F0"/>
              </a:solidFill>
            </a:endParaRPr>
          </a:p>
          <a:p>
            <a:endParaRPr lang="en-US" dirty="0" smtClean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71868" y="2071678"/>
            <a:ext cx="5214974" cy="928694"/>
          </a:xfrm>
        </p:spPr>
        <p:txBody>
          <a:bodyPr/>
          <a:lstStyle/>
          <a:p>
            <a:pPr algn="ctr"/>
            <a:r>
              <a:rPr lang="en-US" sz="4400" b="0" dirty="0" smtClean="0">
                <a:latin typeface="Times New Roman" pitchFamily="18" charset="0"/>
                <a:cs typeface="Times New Roman" pitchFamily="18" charset="0"/>
              </a:rPr>
              <a:t>Types of Number System</a:t>
            </a:r>
            <a:br>
              <a:rPr lang="en-US" sz="44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86116" y="1785926"/>
            <a:ext cx="5043340" cy="1000132"/>
          </a:xfrm>
        </p:spPr>
        <p:txBody>
          <a:bodyPr>
            <a:normAutofit fontScale="25000" lnSpcReduction="20000"/>
          </a:bodyPr>
          <a:lstStyle/>
          <a:p>
            <a:endParaRPr lang="en-US" sz="8000" b="1" dirty="0" smtClean="0">
              <a:latin typeface="Gabriola" pitchFamily="82" charset="0"/>
            </a:endParaRPr>
          </a:p>
          <a:p>
            <a:r>
              <a:rPr lang="en-US" sz="9600" b="1" dirty="0" smtClean="0">
                <a:latin typeface="Gabriola" pitchFamily="82" charset="0"/>
              </a:rPr>
              <a:t> S.N                                 Number System  &amp; Description</a:t>
            </a:r>
          </a:p>
          <a:p>
            <a:pPr algn="l"/>
            <a:endParaRPr lang="en-US" sz="9600" dirty="0" smtClean="0">
              <a:latin typeface="Gabriola" pitchFamily="82" charset="0"/>
            </a:endParaRPr>
          </a:p>
          <a:p>
            <a:pPr algn="l"/>
            <a:r>
              <a:rPr lang="en-US" sz="9600" dirty="0" smtClean="0">
                <a:latin typeface="Gabriola" pitchFamily="82" charset="0"/>
              </a:rPr>
              <a:t>1		          </a:t>
            </a:r>
            <a:r>
              <a:rPr lang="en-US" sz="9600" b="1" dirty="0" smtClean="0">
                <a:latin typeface="Gabriola" pitchFamily="82" charset="0"/>
              </a:rPr>
              <a:t>Binary Number System</a:t>
            </a:r>
            <a:endParaRPr lang="en-US" sz="9600" dirty="0" smtClean="0">
              <a:latin typeface="Gabriola" pitchFamily="82" charset="0"/>
            </a:endParaRPr>
          </a:p>
          <a:p>
            <a:pPr algn="l"/>
            <a:r>
              <a:rPr lang="en-US" sz="9600" dirty="0" smtClean="0">
                <a:latin typeface="Gabriola" pitchFamily="82" charset="0"/>
              </a:rPr>
              <a:t>		          Base 2. Digits used: 0, 1</a:t>
            </a:r>
          </a:p>
          <a:p>
            <a:pPr algn="l"/>
            <a:r>
              <a:rPr lang="en-US" sz="9600" dirty="0" smtClean="0">
                <a:latin typeface="Gabriola" pitchFamily="82" charset="0"/>
              </a:rPr>
              <a:t>2		          </a:t>
            </a:r>
            <a:r>
              <a:rPr lang="en-US" sz="9600" b="1" dirty="0" smtClean="0">
                <a:latin typeface="Gabriola" pitchFamily="82" charset="0"/>
              </a:rPr>
              <a:t>Octal Number System</a:t>
            </a:r>
            <a:endParaRPr lang="en-US" sz="9600" dirty="0" smtClean="0">
              <a:latin typeface="Gabriola" pitchFamily="82" charset="0"/>
            </a:endParaRPr>
          </a:p>
          <a:p>
            <a:pPr algn="l"/>
            <a:r>
              <a:rPr lang="en-US" sz="9600" dirty="0" smtClean="0">
                <a:latin typeface="Gabriola" pitchFamily="82" charset="0"/>
              </a:rPr>
              <a:t>		          Base 8. Digits used: 0to 7</a:t>
            </a:r>
          </a:p>
          <a:p>
            <a:pPr algn="l"/>
            <a:r>
              <a:rPr lang="en-US" sz="9600" dirty="0" smtClean="0">
                <a:latin typeface="Gabriola" pitchFamily="82" charset="0"/>
              </a:rPr>
              <a:t>3	                            </a:t>
            </a:r>
            <a:r>
              <a:rPr lang="en-US" sz="9600" b="1" dirty="0" err="1" smtClean="0">
                <a:latin typeface="Gabriola" pitchFamily="82" charset="0"/>
              </a:rPr>
              <a:t>Hexa</a:t>
            </a:r>
            <a:r>
              <a:rPr lang="en-US" sz="9600" b="1" dirty="0" smtClean="0">
                <a:latin typeface="Gabriola" pitchFamily="82" charset="0"/>
              </a:rPr>
              <a:t> Decimal Number 	                             System</a:t>
            </a:r>
            <a:endParaRPr lang="en-US" sz="9600" dirty="0" smtClean="0">
              <a:latin typeface="Gabriola" pitchFamily="82" charset="0"/>
            </a:endParaRPr>
          </a:p>
          <a:p>
            <a:pPr algn="l"/>
            <a:r>
              <a:rPr lang="en-US" sz="9600" dirty="0" smtClean="0">
                <a:latin typeface="Gabriola" pitchFamily="82" charset="0"/>
              </a:rPr>
              <a:t>		           Base 16. Digits used: 0 to 9, 		           Letters used: A- F</a:t>
            </a:r>
          </a:p>
          <a:p>
            <a:pPr algn="l"/>
            <a:r>
              <a:rPr lang="en-US" sz="9600" dirty="0" smtClean="0">
                <a:latin typeface="Gabriola" pitchFamily="82" charset="0"/>
              </a:rPr>
              <a:t>4		          Decimal Number system 		          base: 10, Digits used: 0 to 9.</a:t>
            </a:r>
          </a:p>
          <a:p>
            <a:pPr algn="ctr"/>
            <a:endParaRPr lang="en-US" sz="2400" dirty="0">
              <a:latin typeface="Gabriola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86116" y="5429264"/>
            <a:ext cx="5105400" cy="1071570"/>
          </a:xfrm>
        </p:spPr>
        <p:txBody>
          <a:bodyPr/>
          <a:lstStyle/>
          <a:p>
            <a:pPr algn="ctr"/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0" dirty="0" smtClean="0"/>
              <a:t>Basic Gates</a:t>
            </a:r>
            <a:br>
              <a:rPr lang="en-US" sz="2400" b="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Gates</a:t>
            </a:r>
            <a:r>
              <a:rPr lang="en-US" sz="2400" b="0" dirty="0" smtClean="0"/>
              <a:t/>
            </a:r>
            <a:br>
              <a:rPr lang="en-US" sz="2400" b="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0" dirty="0" smtClean="0"/>
              <a:t/>
            </a:r>
            <a:br>
              <a:rPr lang="en-US" sz="2400" b="0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786182" y="5357826"/>
            <a:ext cx="42862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1025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786182" y="4429132"/>
            <a:ext cx="184731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14678" y="1142984"/>
            <a:ext cx="5143536" cy="99719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66FF66"/>
                </a:solidFill>
              </a:rPr>
              <a:t>The basic digital electronic circuit that has one or more inputs and single output is known as </a:t>
            </a:r>
            <a:r>
              <a:rPr lang="en-US" sz="2000" b="1" dirty="0" smtClean="0">
                <a:solidFill>
                  <a:srgbClr val="66FF66"/>
                </a:solidFill>
              </a:rPr>
              <a:t>Logic gate</a:t>
            </a:r>
            <a:r>
              <a:rPr lang="en-US" sz="2000" dirty="0" smtClean="0">
                <a:solidFill>
                  <a:srgbClr val="66FF66"/>
                </a:solidFill>
              </a:rPr>
              <a:t>. </a:t>
            </a:r>
          </a:p>
          <a:p>
            <a:endParaRPr lang="en-US" sz="2000" dirty="0" smtClean="0">
              <a:solidFill>
                <a:srgbClr val="66FF66"/>
              </a:solidFill>
            </a:endParaRPr>
          </a:p>
          <a:p>
            <a:r>
              <a:rPr lang="en-US" sz="2000" dirty="0" smtClean="0">
                <a:solidFill>
                  <a:srgbClr val="66FF66"/>
                </a:solidFill>
              </a:rPr>
              <a:t>Hence, the Logic gates are the building blocks of any digital system. We can classify these Logic gates into the following two categories.</a:t>
            </a:r>
          </a:p>
          <a:p>
            <a:endParaRPr lang="en-US" sz="2000" dirty="0" smtClean="0">
              <a:solidFill>
                <a:srgbClr val="66FF66"/>
              </a:solidFill>
            </a:endParaRPr>
          </a:p>
          <a:p>
            <a:pPr lvl="2">
              <a:buFont typeface="Wingdings" pitchFamily="2" charset="2"/>
              <a:buChar char="Ø"/>
            </a:pPr>
            <a:r>
              <a:rPr lang="en-US" sz="2000" dirty="0" smtClean="0">
                <a:solidFill>
                  <a:srgbClr val="66FF66"/>
                </a:solidFill>
              </a:rPr>
              <a:t>Basic gates</a:t>
            </a:r>
          </a:p>
          <a:p>
            <a:pPr lvl="2">
              <a:buFont typeface="Wingdings" pitchFamily="2" charset="2"/>
              <a:buChar char="Ø"/>
            </a:pPr>
            <a:r>
              <a:rPr lang="en-US" sz="2000" dirty="0" smtClean="0">
                <a:solidFill>
                  <a:srgbClr val="66FF66"/>
                </a:solidFill>
              </a:rPr>
              <a:t>Universal gates</a:t>
            </a:r>
          </a:p>
          <a:p>
            <a:pPr lvl="2"/>
            <a:endParaRPr lang="en-US" sz="2000" dirty="0" smtClean="0">
              <a:solidFill>
                <a:srgbClr val="66FF66"/>
              </a:solidFill>
            </a:endParaRPr>
          </a:p>
          <a:p>
            <a:r>
              <a:rPr lang="en-US" b="1" dirty="0" smtClean="0">
                <a:solidFill>
                  <a:schemeClr val="accent4"/>
                </a:solidFill>
              </a:rPr>
              <a:t>Basic gates are </a:t>
            </a:r>
          </a:p>
          <a:p>
            <a:pPr lvl="2">
              <a:buClr>
                <a:srgbClr val="66FF66"/>
              </a:buClr>
              <a:buFont typeface="Wingdings" pitchFamily="2" charset="2"/>
              <a:buChar char="Ø"/>
            </a:pPr>
            <a:r>
              <a:rPr lang="en-US" b="1" dirty="0" smtClean="0">
                <a:solidFill>
                  <a:schemeClr val="accent4"/>
                </a:solidFill>
              </a:rPr>
              <a:t> AND</a:t>
            </a:r>
          </a:p>
          <a:p>
            <a:pPr lvl="2">
              <a:buClr>
                <a:srgbClr val="66FF66"/>
              </a:buClr>
              <a:buFont typeface="Wingdings" pitchFamily="2" charset="2"/>
              <a:buChar char="Ø"/>
            </a:pPr>
            <a:r>
              <a:rPr lang="en-US" b="1" dirty="0" smtClean="0">
                <a:solidFill>
                  <a:schemeClr val="accent4"/>
                </a:solidFill>
              </a:rPr>
              <a:t> OR  </a:t>
            </a:r>
          </a:p>
          <a:p>
            <a:pPr lvl="2">
              <a:buClr>
                <a:srgbClr val="66FF66"/>
              </a:buClr>
              <a:buFont typeface="Wingdings" pitchFamily="2" charset="2"/>
              <a:buChar char="Ø"/>
            </a:pPr>
            <a:r>
              <a:rPr lang="en-US" b="1" dirty="0" smtClean="0">
                <a:solidFill>
                  <a:schemeClr val="accent4"/>
                </a:solidFill>
              </a:rPr>
              <a:t> NOT gates.</a:t>
            </a:r>
          </a:p>
          <a:p>
            <a:endParaRPr lang="en-US" b="1" dirty="0" smtClean="0">
              <a:solidFill>
                <a:schemeClr val="accent4"/>
              </a:solidFill>
            </a:endParaRPr>
          </a:p>
          <a:p>
            <a:pPr lvl="2"/>
            <a:endParaRPr lang="en-US" sz="2000" dirty="0" smtClean="0">
              <a:solidFill>
                <a:srgbClr val="66FF66"/>
              </a:solidFill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b="1" dirty="0" smtClean="0">
              <a:solidFill>
                <a:srgbClr val="FFC000"/>
              </a:solidFill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b="1" dirty="0" smtClean="0">
              <a:solidFill>
                <a:srgbClr val="FFC000"/>
              </a:solidFill>
            </a:endParaRPr>
          </a:p>
          <a:p>
            <a:pPr fontAlgn="base"/>
            <a:endParaRPr lang="en-US" b="1" dirty="0" smtClean="0">
              <a:solidFill>
                <a:srgbClr val="FFC000"/>
              </a:solidFill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b="1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baseline="-25000" dirty="0" smtClean="0">
              <a:solidFill>
                <a:srgbClr val="00B0F0"/>
              </a:solidFill>
            </a:endParaRPr>
          </a:p>
          <a:p>
            <a:endParaRPr lang="en-US" dirty="0" smtClean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86116" y="5429264"/>
            <a:ext cx="5105400" cy="1071570"/>
          </a:xfrm>
        </p:spPr>
        <p:txBody>
          <a:bodyPr/>
          <a:lstStyle/>
          <a:p>
            <a:pPr algn="ctr"/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0" dirty="0" smtClean="0"/>
              <a:t>Basic Gates</a:t>
            </a:r>
            <a:br>
              <a:rPr lang="en-US" sz="2400" b="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Basic Gates</a:t>
            </a:r>
            <a:r>
              <a:rPr lang="en-US" sz="2400" b="0" dirty="0" smtClean="0"/>
              <a:t/>
            </a:r>
            <a:br>
              <a:rPr lang="en-US" sz="2400" b="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0" dirty="0" smtClean="0"/>
              <a:t/>
            </a:r>
            <a:br>
              <a:rPr lang="en-US" sz="2400" b="0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786182" y="5357826"/>
            <a:ext cx="42862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1025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786182" y="4429132"/>
            <a:ext cx="184731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14678" y="1142984"/>
            <a:ext cx="5143536" cy="8863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AND gate</a:t>
            </a:r>
          </a:p>
          <a:p>
            <a:pPr lvl="1"/>
            <a:endParaRPr lang="en-US" sz="2000" dirty="0" smtClean="0">
              <a:solidFill>
                <a:schemeClr val="bg1"/>
              </a:solidFill>
            </a:endParaRPr>
          </a:p>
          <a:p>
            <a:pPr lvl="1">
              <a:buClr>
                <a:schemeClr val="accent4"/>
              </a:buClr>
              <a:buFont typeface="Wingdings" pitchFamily="2" charset="2"/>
              <a:buChar char="q"/>
            </a:pPr>
            <a:r>
              <a:rPr lang="en-US" sz="2000" dirty="0" smtClean="0">
                <a:solidFill>
                  <a:schemeClr val="bg1"/>
                </a:solidFill>
              </a:rPr>
              <a:t>An AND gate is a digital circuit that has two or more inputs and produces an output, which is the </a:t>
            </a:r>
            <a:r>
              <a:rPr lang="en-US" sz="2000" b="1" dirty="0" smtClean="0">
                <a:solidFill>
                  <a:schemeClr val="bg1"/>
                </a:solidFill>
              </a:rPr>
              <a:t>logical AND</a:t>
            </a:r>
            <a:r>
              <a:rPr lang="en-US" sz="2000" dirty="0" smtClean="0">
                <a:solidFill>
                  <a:schemeClr val="bg1"/>
                </a:solidFill>
              </a:rPr>
              <a:t> of all those inputs.</a:t>
            </a:r>
          </a:p>
          <a:p>
            <a:pPr lvl="1">
              <a:buClr>
                <a:schemeClr val="accent4"/>
              </a:buClr>
              <a:buFont typeface="Wingdings" pitchFamily="2" charset="2"/>
              <a:buChar char="q"/>
            </a:pPr>
            <a:endParaRPr lang="en-US" sz="2000" dirty="0" smtClean="0">
              <a:solidFill>
                <a:schemeClr val="bg1"/>
              </a:solidFill>
            </a:endParaRPr>
          </a:p>
          <a:p>
            <a:pPr lvl="1">
              <a:buClr>
                <a:schemeClr val="accent4"/>
              </a:buClr>
              <a:buFont typeface="Wingdings" pitchFamily="2" charset="2"/>
              <a:buChar char="q"/>
            </a:pPr>
            <a:r>
              <a:rPr lang="en-US" sz="2000" dirty="0" smtClean="0">
                <a:solidFill>
                  <a:schemeClr val="bg1"/>
                </a:solidFill>
              </a:rPr>
              <a:t>It is optional to represent the </a:t>
            </a:r>
            <a:r>
              <a:rPr lang="en-US" sz="2000" b="1" dirty="0" smtClean="0">
                <a:solidFill>
                  <a:schemeClr val="bg1"/>
                </a:solidFill>
              </a:rPr>
              <a:t>Logical AND</a:t>
            </a:r>
            <a:r>
              <a:rPr lang="en-US" sz="2000" dirty="0" smtClean="0">
                <a:solidFill>
                  <a:schemeClr val="bg1"/>
                </a:solidFill>
              </a:rPr>
              <a:t> with the symbol ‘.’.</a:t>
            </a:r>
          </a:p>
          <a:p>
            <a:pPr lvl="1">
              <a:buClr>
                <a:schemeClr val="accent4"/>
              </a:buClr>
            </a:pPr>
            <a:endParaRPr lang="en-US" sz="2000" dirty="0" smtClean="0">
              <a:solidFill>
                <a:schemeClr val="bg1"/>
              </a:solidFill>
            </a:endParaRPr>
          </a:p>
          <a:p>
            <a:pPr lvl="1">
              <a:buClr>
                <a:schemeClr val="accent4"/>
              </a:buClr>
              <a:buFont typeface="Wingdings" pitchFamily="2" charset="2"/>
              <a:buChar char="q"/>
            </a:pPr>
            <a:r>
              <a:rPr lang="en-US" sz="2000" dirty="0" smtClean="0">
                <a:solidFill>
                  <a:schemeClr val="bg1"/>
                </a:solidFill>
              </a:rPr>
              <a:t>The following table shows the </a:t>
            </a:r>
            <a:r>
              <a:rPr lang="en-US" sz="2000" b="1" dirty="0" smtClean="0">
                <a:solidFill>
                  <a:schemeClr val="bg1"/>
                </a:solidFill>
              </a:rPr>
              <a:t>truth table</a:t>
            </a:r>
            <a:r>
              <a:rPr lang="en-US" sz="2000" dirty="0" smtClean="0">
                <a:solidFill>
                  <a:schemeClr val="bg1"/>
                </a:solidFill>
              </a:rPr>
              <a:t> of 2-input AND gate.</a:t>
            </a:r>
          </a:p>
          <a:p>
            <a:endParaRPr lang="en-US" b="1" dirty="0" smtClean="0">
              <a:solidFill>
                <a:schemeClr val="accent4"/>
              </a:solidFill>
            </a:endParaRPr>
          </a:p>
          <a:p>
            <a:pPr lvl="2"/>
            <a:endParaRPr lang="en-US" sz="2000" dirty="0" smtClean="0">
              <a:solidFill>
                <a:srgbClr val="66FF66"/>
              </a:solidFill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b="1" dirty="0" smtClean="0">
              <a:solidFill>
                <a:srgbClr val="FFC000"/>
              </a:solidFill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b="1" dirty="0" smtClean="0">
              <a:solidFill>
                <a:srgbClr val="FFC000"/>
              </a:solidFill>
            </a:endParaRPr>
          </a:p>
          <a:p>
            <a:pPr fontAlgn="base"/>
            <a:endParaRPr lang="en-US" b="1" dirty="0" smtClean="0">
              <a:solidFill>
                <a:srgbClr val="FFC000"/>
              </a:solidFill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b="1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baseline="-25000" dirty="0" smtClean="0">
              <a:solidFill>
                <a:srgbClr val="00B0F0"/>
              </a:solidFill>
            </a:endParaRPr>
          </a:p>
          <a:p>
            <a:endParaRPr lang="en-US" dirty="0" smtClean="0">
              <a:solidFill>
                <a:srgbClr val="00B0F0"/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071934" y="4881052"/>
          <a:ext cx="3786213" cy="1922274"/>
        </p:xfrm>
        <a:graphic>
          <a:graphicData uri="http://schemas.openxmlformats.org/drawingml/2006/table">
            <a:tbl>
              <a:tblPr/>
              <a:tblGrid>
                <a:gridCol w="1120822"/>
                <a:gridCol w="1120822"/>
                <a:gridCol w="1544569"/>
              </a:tblGrid>
              <a:tr h="3795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Arial"/>
                          <a:ea typeface="Times New Roman"/>
                          <a:cs typeface="Times New Roman"/>
                        </a:rPr>
                        <a:t>A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Arial"/>
                          <a:ea typeface="Times New Roman"/>
                          <a:cs typeface="Times New Roman"/>
                        </a:rPr>
                        <a:t>B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Arial"/>
                          <a:ea typeface="Times New Roman"/>
                          <a:cs typeface="Times New Roman"/>
                        </a:rPr>
                        <a:t>Y = A.B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</a:tr>
              <a:tr h="3515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5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n-US" sz="16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5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5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n-US" sz="16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n-US" sz="16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86116" y="5429264"/>
            <a:ext cx="5105400" cy="1071570"/>
          </a:xfrm>
        </p:spPr>
        <p:txBody>
          <a:bodyPr/>
          <a:lstStyle/>
          <a:p>
            <a:pPr algn="ctr"/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0" dirty="0" smtClean="0"/>
              <a:t>Basic Gates</a:t>
            </a:r>
            <a:br>
              <a:rPr lang="en-US" sz="2400" b="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Basic Gates</a:t>
            </a:r>
            <a:r>
              <a:rPr lang="en-US" sz="2400" b="0" dirty="0" smtClean="0"/>
              <a:t/>
            </a:r>
            <a:br>
              <a:rPr lang="en-US" sz="2400" b="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0" dirty="0" smtClean="0"/>
              <a:t/>
            </a:r>
            <a:br>
              <a:rPr lang="en-US" sz="2400" b="0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786182" y="5357826"/>
            <a:ext cx="42862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1025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786182" y="4429132"/>
            <a:ext cx="184731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14678" y="1142984"/>
            <a:ext cx="5143536" cy="85561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AND gate</a:t>
            </a:r>
          </a:p>
          <a:p>
            <a:endParaRPr lang="en-US" sz="2000" dirty="0" smtClean="0">
              <a:solidFill>
                <a:schemeClr val="bg1"/>
              </a:solidFill>
            </a:endParaRPr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solidFill>
                  <a:schemeClr val="bg1"/>
                </a:solidFill>
              </a:rPr>
              <a:t>Here A, B are the inputs and Y is the output of two input AND gate. </a:t>
            </a:r>
          </a:p>
          <a:p>
            <a:pPr lvl="1"/>
            <a:endParaRPr lang="en-US" dirty="0" smtClean="0">
              <a:solidFill>
                <a:schemeClr val="bg1"/>
              </a:solidFill>
            </a:endParaRPr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solidFill>
                  <a:schemeClr val="bg1"/>
                </a:solidFill>
              </a:rPr>
              <a:t>If  both inputs are ‘1’, then only the output, Y is ‘1’. For remaining combinations of inputs, the output, Y is ‘0’.</a:t>
            </a:r>
          </a:p>
          <a:p>
            <a:pPr lvl="1"/>
            <a:endParaRPr lang="en-US" dirty="0" smtClean="0">
              <a:solidFill>
                <a:schemeClr val="bg1"/>
              </a:solidFill>
            </a:endParaRPr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solidFill>
                  <a:schemeClr val="bg1"/>
                </a:solidFill>
              </a:rPr>
              <a:t>The following figure shows the </a:t>
            </a:r>
            <a:r>
              <a:rPr lang="en-US" b="1" dirty="0" smtClean="0">
                <a:solidFill>
                  <a:schemeClr val="bg1"/>
                </a:solidFill>
              </a:rPr>
              <a:t>symbol</a:t>
            </a:r>
            <a:r>
              <a:rPr lang="en-US" dirty="0" smtClean="0">
                <a:solidFill>
                  <a:schemeClr val="bg1"/>
                </a:solidFill>
              </a:rPr>
              <a:t> of an AND gate, which is having two inputs A, B and one output, Y.</a:t>
            </a:r>
          </a:p>
          <a:p>
            <a:endParaRPr lang="en-US" b="1" dirty="0" smtClean="0">
              <a:solidFill>
                <a:schemeClr val="accent4"/>
              </a:solidFill>
            </a:endParaRPr>
          </a:p>
          <a:p>
            <a:pPr lvl="2"/>
            <a:endParaRPr lang="en-US" sz="2000" dirty="0" smtClean="0">
              <a:solidFill>
                <a:srgbClr val="66FF66"/>
              </a:solidFill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b="1" dirty="0" smtClean="0">
              <a:solidFill>
                <a:srgbClr val="FFC000"/>
              </a:solidFill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b="1" dirty="0" smtClean="0">
              <a:solidFill>
                <a:srgbClr val="FFC000"/>
              </a:solidFill>
            </a:endParaRPr>
          </a:p>
          <a:p>
            <a:pPr fontAlgn="base"/>
            <a:endParaRPr lang="en-US" b="1" dirty="0" smtClean="0">
              <a:solidFill>
                <a:srgbClr val="FFC000"/>
              </a:solidFill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b="1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baseline="-25000" dirty="0" smtClean="0">
              <a:solidFill>
                <a:srgbClr val="00B0F0"/>
              </a:solidFill>
            </a:endParaRPr>
          </a:p>
          <a:p>
            <a:endParaRPr lang="en-US" dirty="0" smtClean="0">
              <a:solidFill>
                <a:srgbClr val="00B0F0"/>
              </a:solidFill>
            </a:endParaRPr>
          </a:p>
        </p:txBody>
      </p:sp>
      <p:pic>
        <p:nvPicPr>
          <p:cNvPr id="9" name="Picture 8" descr="And Gate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86182" y="4929198"/>
            <a:ext cx="4500594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86116" y="5429264"/>
            <a:ext cx="5105400" cy="1071570"/>
          </a:xfrm>
        </p:spPr>
        <p:txBody>
          <a:bodyPr/>
          <a:lstStyle/>
          <a:p>
            <a:pPr algn="ctr"/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0" dirty="0" smtClean="0"/>
              <a:t>Basic Gates</a:t>
            </a:r>
            <a:br>
              <a:rPr lang="en-US" sz="2400" b="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Basic Gates</a:t>
            </a:r>
            <a:r>
              <a:rPr lang="en-US" sz="2400" b="0" dirty="0" smtClean="0"/>
              <a:t/>
            </a:r>
            <a:br>
              <a:rPr lang="en-US" sz="2400" b="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0" dirty="0" smtClean="0"/>
              <a:t/>
            </a:r>
            <a:br>
              <a:rPr lang="en-US" sz="2400" b="0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786182" y="5357826"/>
            <a:ext cx="42862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1025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786182" y="4429132"/>
            <a:ext cx="184731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14678" y="1142984"/>
            <a:ext cx="5143536" cy="85561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OR gate</a:t>
            </a:r>
          </a:p>
          <a:p>
            <a:pPr lvl="1"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bg1"/>
                </a:solidFill>
              </a:rPr>
              <a:t>An OR gate is a digital circuit that has two or more inputs and produces an output, which is the logical OR of all those inputs. </a:t>
            </a:r>
          </a:p>
          <a:p>
            <a:pPr lvl="1"/>
            <a:endParaRPr lang="en-US" sz="2000" dirty="0" smtClean="0">
              <a:solidFill>
                <a:schemeClr val="bg1"/>
              </a:solidFill>
            </a:endParaRPr>
          </a:p>
          <a:p>
            <a:pPr lvl="1"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bg1"/>
                </a:solidFill>
              </a:rPr>
              <a:t>This </a:t>
            </a:r>
            <a:r>
              <a:rPr lang="en-US" sz="2000" b="1" dirty="0" smtClean="0">
                <a:solidFill>
                  <a:schemeClr val="bg1"/>
                </a:solidFill>
              </a:rPr>
              <a:t>logical OR</a:t>
            </a:r>
            <a:r>
              <a:rPr lang="en-US" sz="2000" dirty="0" smtClean="0">
                <a:solidFill>
                  <a:schemeClr val="bg1"/>
                </a:solidFill>
              </a:rPr>
              <a:t> is represented with the symbol ‘+’.</a:t>
            </a:r>
          </a:p>
          <a:p>
            <a:pPr lvl="1"/>
            <a:endParaRPr lang="en-US" sz="2000" dirty="0" smtClean="0">
              <a:solidFill>
                <a:schemeClr val="bg1"/>
              </a:solidFill>
            </a:endParaRPr>
          </a:p>
          <a:p>
            <a:pPr lvl="1"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bg1"/>
                </a:solidFill>
              </a:rPr>
              <a:t>The following table shows the </a:t>
            </a:r>
            <a:r>
              <a:rPr lang="en-US" sz="2000" b="1" dirty="0" smtClean="0">
                <a:solidFill>
                  <a:schemeClr val="bg1"/>
                </a:solidFill>
              </a:rPr>
              <a:t>truth table</a:t>
            </a:r>
            <a:r>
              <a:rPr lang="en-US" sz="2000" dirty="0" smtClean="0">
                <a:solidFill>
                  <a:schemeClr val="bg1"/>
                </a:solidFill>
              </a:rPr>
              <a:t> of 2-input OR gate.</a:t>
            </a:r>
          </a:p>
          <a:p>
            <a:endParaRPr lang="en-US" b="1" dirty="0" smtClean="0">
              <a:solidFill>
                <a:schemeClr val="accent4"/>
              </a:solidFill>
            </a:endParaRPr>
          </a:p>
          <a:p>
            <a:pPr lvl="2"/>
            <a:endParaRPr lang="en-US" sz="2000" dirty="0" smtClean="0">
              <a:solidFill>
                <a:srgbClr val="66FF66"/>
              </a:solidFill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b="1" dirty="0" smtClean="0">
              <a:solidFill>
                <a:srgbClr val="FFC000"/>
              </a:solidFill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b="1" dirty="0" smtClean="0">
              <a:solidFill>
                <a:srgbClr val="FFC000"/>
              </a:solidFill>
            </a:endParaRPr>
          </a:p>
          <a:p>
            <a:pPr fontAlgn="base"/>
            <a:endParaRPr lang="en-US" b="1" dirty="0" smtClean="0">
              <a:solidFill>
                <a:srgbClr val="FFC000"/>
              </a:solidFill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b="1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baseline="-25000" dirty="0" smtClean="0">
              <a:solidFill>
                <a:srgbClr val="00B0F0"/>
              </a:solidFill>
            </a:endParaRPr>
          </a:p>
          <a:p>
            <a:endParaRPr lang="en-US" dirty="0" smtClean="0">
              <a:solidFill>
                <a:srgbClr val="00B0F0"/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071933" y="4786320"/>
          <a:ext cx="3786214" cy="2019935"/>
        </p:xfrm>
        <a:graphic>
          <a:graphicData uri="http://schemas.openxmlformats.org/drawingml/2006/table">
            <a:tbl>
              <a:tblPr/>
              <a:tblGrid>
                <a:gridCol w="1120822"/>
                <a:gridCol w="1120822"/>
                <a:gridCol w="1544570"/>
              </a:tblGrid>
              <a:tr h="3429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</a:t>
                      </a:r>
                      <a:endParaRPr lang="en-US" sz="18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</a:t>
                      </a:r>
                      <a:endParaRPr lang="en-US" sz="18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Y = A + B</a:t>
                      </a:r>
                      <a:endParaRPr lang="en-US" sz="18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</a:tr>
              <a:tr h="3429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9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9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9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86116" y="5429264"/>
            <a:ext cx="5105400" cy="1071570"/>
          </a:xfrm>
        </p:spPr>
        <p:txBody>
          <a:bodyPr/>
          <a:lstStyle/>
          <a:p>
            <a:pPr algn="ctr"/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0" dirty="0" smtClean="0"/>
              <a:t>Basic Gates</a:t>
            </a:r>
            <a:br>
              <a:rPr lang="en-US" sz="2400" b="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Basic Gates</a:t>
            </a:r>
            <a:r>
              <a:rPr lang="en-US" sz="2400" b="0" dirty="0" smtClean="0"/>
              <a:t/>
            </a:r>
            <a:br>
              <a:rPr lang="en-US" sz="2400" b="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0" dirty="0" smtClean="0"/>
              <a:t/>
            </a:r>
            <a:br>
              <a:rPr lang="en-US" sz="2400" b="0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786182" y="5357826"/>
            <a:ext cx="42862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1025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786182" y="4429132"/>
            <a:ext cx="184731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14678" y="1142984"/>
            <a:ext cx="5143536" cy="91717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bg1"/>
                </a:solidFill>
              </a:rPr>
              <a:t>Here A, B are the inputs and Y is the output of two input OR gate.</a:t>
            </a:r>
          </a:p>
          <a:p>
            <a:pPr lvl="1"/>
            <a:endParaRPr lang="en-US" sz="2000" dirty="0" smtClean="0">
              <a:solidFill>
                <a:schemeClr val="bg1"/>
              </a:solidFill>
            </a:endParaRPr>
          </a:p>
          <a:p>
            <a:pPr lvl="1"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bg1"/>
                </a:solidFill>
              </a:rPr>
              <a:t> If both inputs are ‘0’, then only the output, Y is ‘0’. For remaining combinations of inputs, the output, Y is ‘1’.</a:t>
            </a:r>
          </a:p>
          <a:p>
            <a:pPr lvl="1"/>
            <a:endParaRPr lang="en-US" sz="2000" dirty="0" smtClean="0">
              <a:solidFill>
                <a:schemeClr val="bg1"/>
              </a:solidFill>
            </a:endParaRPr>
          </a:p>
          <a:p>
            <a:pPr lvl="1"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bg1"/>
                </a:solidFill>
              </a:rPr>
              <a:t>The following figure shows the </a:t>
            </a:r>
            <a:r>
              <a:rPr lang="en-US" sz="2000" b="1" dirty="0" smtClean="0">
                <a:solidFill>
                  <a:schemeClr val="bg1"/>
                </a:solidFill>
              </a:rPr>
              <a:t>symbol</a:t>
            </a:r>
            <a:r>
              <a:rPr lang="en-US" sz="2000" dirty="0" smtClean="0">
                <a:solidFill>
                  <a:schemeClr val="bg1"/>
                </a:solidFill>
              </a:rPr>
              <a:t> of an OR gate, which is having two inputs A, B and one output, Y.</a:t>
            </a: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endParaRPr lang="en-US" b="1" dirty="0" smtClean="0">
              <a:solidFill>
                <a:schemeClr val="accent4"/>
              </a:solidFill>
            </a:endParaRPr>
          </a:p>
          <a:p>
            <a:pPr lvl="2"/>
            <a:endParaRPr lang="en-US" sz="2000" dirty="0" smtClean="0">
              <a:solidFill>
                <a:srgbClr val="66FF66"/>
              </a:solidFill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b="1" dirty="0" smtClean="0">
              <a:solidFill>
                <a:srgbClr val="FFC000"/>
              </a:solidFill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b="1" dirty="0" smtClean="0">
              <a:solidFill>
                <a:srgbClr val="FFC000"/>
              </a:solidFill>
            </a:endParaRPr>
          </a:p>
          <a:p>
            <a:pPr fontAlgn="base"/>
            <a:endParaRPr lang="en-US" b="1" dirty="0" smtClean="0">
              <a:solidFill>
                <a:srgbClr val="FFC000"/>
              </a:solidFill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b="1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baseline="-25000" dirty="0" smtClean="0">
              <a:solidFill>
                <a:srgbClr val="00B0F0"/>
              </a:solidFill>
            </a:endParaRPr>
          </a:p>
          <a:p>
            <a:endParaRPr lang="en-US" dirty="0" smtClean="0">
              <a:solidFill>
                <a:srgbClr val="00B0F0"/>
              </a:solidFill>
            </a:endParaRPr>
          </a:p>
        </p:txBody>
      </p:sp>
      <p:pic>
        <p:nvPicPr>
          <p:cNvPr id="57346" name="Picture 2" descr="Or Gat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0" y="5072074"/>
            <a:ext cx="4714908" cy="16430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86116" y="5429264"/>
            <a:ext cx="5105400" cy="1071570"/>
          </a:xfrm>
        </p:spPr>
        <p:txBody>
          <a:bodyPr/>
          <a:lstStyle/>
          <a:p>
            <a:pPr algn="ctr"/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0" dirty="0" smtClean="0"/>
              <a:t>Basic Gates</a:t>
            </a:r>
            <a:br>
              <a:rPr lang="en-US" sz="2400" b="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Basic Gates</a:t>
            </a:r>
            <a:r>
              <a:rPr lang="en-US" sz="2400" b="0" dirty="0" smtClean="0"/>
              <a:t/>
            </a:r>
            <a:br>
              <a:rPr lang="en-US" sz="2400" b="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0" dirty="0" smtClean="0"/>
              <a:t/>
            </a:r>
            <a:br>
              <a:rPr lang="en-US" sz="2400" b="0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786182" y="5357826"/>
            <a:ext cx="42862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1025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786182" y="4429132"/>
            <a:ext cx="184731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14678" y="1142984"/>
            <a:ext cx="5143536" cy="90794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NOT gate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solidFill>
                  <a:schemeClr val="bg1"/>
                </a:solidFill>
              </a:rPr>
              <a:t>A NOT gate is a digital circuit that has single input and single output. </a:t>
            </a:r>
          </a:p>
          <a:p>
            <a:pPr lvl="1"/>
            <a:endParaRPr lang="en-US" dirty="0" smtClean="0">
              <a:solidFill>
                <a:schemeClr val="bg1"/>
              </a:solidFill>
            </a:endParaRPr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solidFill>
                  <a:schemeClr val="bg1"/>
                </a:solidFill>
              </a:rPr>
              <a:t>The output of NOT gate is the </a:t>
            </a:r>
            <a:r>
              <a:rPr lang="en-US" b="1" dirty="0" smtClean="0">
                <a:solidFill>
                  <a:schemeClr val="bg1"/>
                </a:solidFill>
              </a:rPr>
              <a:t>logical inversion</a:t>
            </a:r>
            <a:r>
              <a:rPr lang="en-US" dirty="0" smtClean="0">
                <a:solidFill>
                  <a:schemeClr val="bg1"/>
                </a:solidFill>
              </a:rPr>
              <a:t> of input. Hence, the NOT gate is also called as inverter.</a:t>
            </a:r>
          </a:p>
          <a:p>
            <a:pPr lvl="1"/>
            <a:endParaRPr lang="en-US" dirty="0" smtClean="0">
              <a:solidFill>
                <a:schemeClr val="bg1"/>
              </a:solidFill>
            </a:endParaRPr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solidFill>
                  <a:schemeClr val="bg1"/>
                </a:solidFill>
              </a:rPr>
              <a:t>The following table shows the </a:t>
            </a:r>
            <a:r>
              <a:rPr lang="en-US" b="1" dirty="0" smtClean="0">
                <a:solidFill>
                  <a:schemeClr val="bg1"/>
                </a:solidFill>
              </a:rPr>
              <a:t>truth table</a:t>
            </a:r>
            <a:r>
              <a:rPr lang="en-US" dirty="0" smtClean="0">
                <a:solidFill>
                  <a:schemeClr val="bg1"/>
                </a:solidFill>
              </a:rPr>
              <a:t> of NOT gate.</a:t>
            </a:r>
          </a:p>
          <a:p>
            <a:pPr lvl="1"/>
            <a:endParaRPr lang="en-US" dirty="0" smtClean="0">
              <a:solidFill>
                <a:schemeClr val="bg1"/>
              </a:solidFill>
            </a:endParaRPr>
          </a:p>
          <a:p>
            <a:pPr lvl="1"/>
            <a:endParaRPr lang="en-US" dirty="0" smtClean="0">
              <a:solidFill>
                <a:schemeClr val="bg1"/>
              </a:solidFill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endParaRPr lang="en-US" b="1" dirty="0" smtClean="0">
              <a:solidFill>
                <a:schemeClr val="accent4"/>
              </a:solidFill>
            </a:endParaRPr>
          </a:p>
          <a:p>
            <a:pPr lvl="2"/>
            <a:endParaRPr lang="en-US" sz="2000" dirty="0" smtClean="0">
              <a:solidFill>
                <a:srgbClr val="66FF66"/>
              </a:solidFill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b="1" dirty="0" smtClean="0">
              <a:solidFill>
                <a:srgbClr val="FFC000"/>
              </a:solidFill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b="1" dirty="0" smtClean="0">
              <a:solidFill>
                <a:srgbClr val="FFC000"/>
              </a:solidFill>
            </a:endParaRPr>
          </a:p>
          <a:p>
            <a:pPr fontAlgn="base"/>
            <a:endParaRPr lang="en-US" b="1" dirty="0" smtClean="0">
              <a:solidFill>
                <a:srgbClr val="FFC000"/>
              </a:solidFill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b="1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baseline="-25000" dirty="0" smtClean="0">
              <a:solidFill>
                <a:srgbClr val="00B0F0"/>
              </a:solidFill>
            </a:endParaRPr>
          </a:p>
          <a:p>
            <a:endParaRPr lang="en-US" dirty="0" smtClean="0">
              <a:solidFill>
                <a:srgbClr val="00B0F0"/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286248" y="4572008"/>
          <a:ext cx="2976246" cy="1500198"/>
        </p:xfrm>
        <a:graphic>
          <a:graphicData uri="http://schemas.openxmlformats.org/drawingml/2006/table">
            <a:tbl>
              <a:tblPr/>
              <a:tblGrid>
                <a:gridCol w="1488123"/>
                <a:gridCol w="1488123"/>
              </a:tblGrid>
              <a:tr h="5000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</a:t>
                      </a:r>
                      <a:endParaRPr lang="en-US" sz="20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Y = A’</a:t>
                      </a:r>
                      <a:endParaRPr lang="en-US" sz="20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</a:tr>
              <a:tr h="5000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00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86116" y="5429264"/>
            <a:ext cx="5105400" cy="1071570"/>
          </a:xfrm>
        </p:spPr>
        <p:txBody>
          <a:bodyPr/>
          <a:lstStyle/>
          <a:p>
            <a:pPr algn="ctr"/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0" dirty="0" smtClean="0"/>
              <a:t>Basic Gates</a:t>
            </a:r>
            <a:br>
              <a:rPr lang="en-US" sz="2400" b="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Basic Gates</a:t>
            </a:r>
            <a:r>
              <a:rPr lang="en-US" sz="2400" b="0" dirty="0" smtClean="0"/>
              <a:t/>
            </a:r>
            <a:br>
              <a:rPr lang="en-US" sz="2400" b="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0" dirty="0" smtClean="0"/>
              <a:t/>
            </a:r>
            <a:br>
              <a:rPr lang="en-US" sz="2400" b="0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786182" y="5357826"/>
            <a:ext cx="42862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1025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786182" y="4429132"/>
            <a:ext cx="184731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14678" y="1142984"/>
            <a:ext cx="5143536" cy="90794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buFont typeface="Wingdings" pitchFamily="2" charset="2"/>
              <a:buChar char="Ø"/>
            </a:pPr>
            <a:r>
              <a:rPr lang="en-US" dirty="0" smtClean="0">
                <a:solidFill>
                  <a:schemeClr val="bg1"/>
                </a:solidFill>
              </a:rPr>
              <a:t>Here A and Y are the input and output of NOT gate respectively. </a:t>
            </a:r>
          </a:p>
          <a:p>
            <a:pPr lvl="1"/>
            <a:endParaRPr lang="en-US" dirty="0" smtClean="0">
              <a:solidFill>
                <a:schemeClr val="bg1"/>
              </a:solidFill>
            </a:endParaRPr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solidFill>
                  <a:schemeClr val="bg1"/>
                </a:solidFill>
              </a:rPr>
              <a:t>If the input, A is ‘0’, then the output, Y is ‘1’. Similarly, if the input, A is ‘1’, then the output, Y is ‘0’.</a:t>
            </a:r>
          </a:p>
          <a:p>
            <a:pPr lvl="1"/>
            <a:endParaRPr lang="en-US" dirty="0" smtClean="0">
              <a:solidFill>
                <a:schemeClr val="bg1"/>
              </a:solidFill>
            </a:endParaRPr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solidFill>
                  <a:schemeClr val="bg1"/>
                </a:solidFill>
              </a:rPr>
              <a:t>The following figure shows the </a:t>
            </a:r>
            <a:r>
              <a:rPr lang="en-US" b="1" dirty="0" smtClean="0">
                <a:solidFill>
                  <a:schemeClr val="bg1"/>
                </a:solidFill>
              </a:rPr>
              <a:t>symbol</a:t>
            </a:r>
            <a:r>
              <a:rPr lang="en-US" dirty="0" smtClean="0">
                <a:solidFill>
                  <a:schemeClr val="bg1"/>
                </a:solidFill>
              </a:rPr>
              <a:t> of NOT gate, which is having one input, A and one output, Y.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 smtClean="0">
              <a:solidFill>
                <a:schemeClr val="bg1"/>
              </a:solidFill>
            </a:endParaRPr>
          </a:p>
          <a:p>
            <a:pPr lvl="1"/>
            <a:endParaRPr lang="en-US" dirty="0" smtClean="0">
              <a:solidFill>
                <a:schemeClr val="bg1"/>
              </a:solidFill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endParaRPr lang="en-US" b="1" dirty="0" smtClean="0">
              <a:solidFill>
                <a:schemeClr val="accent4"/>
              </a:solidFill>
            </a:endParaRPr>
          </a:p>
          <a:p>
            <a:pPr lvl="2"/>
            <a:endParaRPr lang="en-US" sz="2000" dirty="0" smtClean="0">
              <a:solidFill>
                <a:srgbClr val="66FF66"/>
              </a:solidFill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b="1" dirty="0" smtClean="0">
              <a:solidFill>
                <a:srgbClr val="FFC000"/>
              </a:solidFill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b="1" dirty="0" smtClean="0">
              <a:solidFill>
                <a:srgbClr val="FFC000"/>
              </a:solidFill>
            </a:endParaRPr>
          </a:p>
          <a:p>
            <a:pPr fontAlgn="base"/>
            <a:endParaRPr lang="en-US" b="1" dirty="0" smtClean="0">
              <a:solidFill>
                <a:srgbClr val="FFC000"/>
              </a:solidFill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b="1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baseline="-25000" dirty="0" smtClean="0">
              <a:solidFill>
                <a:srgbClr val="00B0F0"/>
              </a:solidFill>
            </a:endParaRPr>
          </a:p>
          <a:p>
            <a:endParaRPr lang="en-US" dirty="0" smtClean="0">
              <a:solidFill>
                <a:srgbClr val="00B0F0"/>
              </a:solidFill>
            </a:endParaRPr>
          </a:p>
        </p:txBody>
      </p:sp>
      <p:pic>
        <p:nvPicPr>
          <p:cNvPr id="59394" name="Picture 2" descr="Not Gat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0" y="4429132"/>
            <a:ext cx="4643470" cy="16430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86116" y="5429264"/>
            <a:ext cx="5105400" cy="1071570"/>
          </a:xfrm>
        </p:spPr>
        <p:txBody>
          <a:bodyPr/>
          <a:lstStyle/>
          <a:p>
            <a:pPr algn="ctr"/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0" dirty="0" smtClean="0"/>
              <a:t>Basic Gates</a:t>
            </a:r>
            <a:br>
              <a:rPr lang="en-US" sz="2400" b="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Universal Gates</a:t>
            </a:r>
            <a:r>
              <a:rPr lang="en-US" sz="2400" b="0" dirty="0" smtClean="0"/>
              <a:t/>
            </a:r>
            <a:br>
              <a:rPr lang="en-US" sz="2400" b="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0" dirty="0" smtClean="0"/>
              <a:t/>
            </a:r>
            <a:br>
              <a:rPr lang="en-US" sz="2400" b="0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786182" y="5357826"/>
            <a:ext cx="42862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1025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786182" y="4429132"/>
            <a:ext cx="184731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14678" y="928670"/>
            <a:ext cx="5143536" cy="124033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>
              <a:solidFill>
                <a:schemeClr val="bg1"/>
              </a:solidFill>
            </a:endParaRPr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solidFill>
                  <a:schemeClr val="bg1"/>
                </a:solidFill>
              </a:rPr>
              <a:t>NAND &amp; NOR gates are called as </a:t>
            </a:r>
            <a:r>
              <a:rPr lang="en-US" b="1" dirty="0" smtClean="0">
                <a:solidFill>
                  <a:schemeClr val="bg1"/>
                </a:solidFill>
              </a:rPr>
              <a:t>universal gates</a:t>
            </a:r>
            <a:r>
              <a:rPr lang="en-US" dirty="0" smtClean="0">
                <a:solidFill>
                  <a:schemeClr val="bg1"/>
                </a:solidFill>
              </a:rPr>
              <a:t>. </a:t>
            </a:r>
          </a:p>
          <a:p>
            <a:pPr lvl="1"/>
            <a:endParaRPr lang="en-US" dirty="0" smtClean="0">
              <a:solidFill>
                <a:schemeClr val="bg1"/>
              </a:solidFill>
            </a:endParaRPr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solidFill>
                  <a:schemeClr val="bg1"/>
                </a:solidFill>
              </a:rPr>
              <a:t>Because we can implement any Boolean function, which is in sum of products form by using NAND gates alone.</a:t>
            </a:r>
          </a:p>
          <a:p>
            <a:pPr lvl="1"/>
            <a:endParaRPr lang="en-US" dirty="0" smtClean="0">
              <a:solidFill>
                <a:schemeClr val="bg1"/>
              </a:solidFill>
            </a:endParaRPr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solidFill>
                  <a:schemeClr val="bg1"/>
                </a:solidFill>
              </a:rPr>
              <a:t> Similarly, we can implement any Boolean function, which is in product of sums form by using NOR gates alone.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NAND gate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solidFill>
                  <a:schemeClr val="bg1"/>
                </a:solidFill>
              </a:rPr>
              <a:t>NAND gate is a digital circuit that has two or more inputs and produces an output, which is the </a:t>
            </a:r>
            <a:r>
              <a:rPr lang="en-US" b="1" dirty="0" smtClean="0">
                <a:solidFill>
                  <a:schemeClr val="bg1"/>
                </a:solidFill>
              </a:rPr>
              <a:t>inversion of logical AND</a:t>
            </a:r>
            <a:r>
              <a:rPr lang="en-US" dirty="0" smtClean="0">
                <a:solidFill>
                  <a:schemeClr val="bg1"/>
                </a:solidFill>
              </a:rPr>
              <a:t> of all those inputs.</a:t>
            </a:r>
          </a:p>
          <a:p>
            <a:pPr lvl="1"/>
            <a:endParaRPr lang="en-US" dirty="0" smtClean="0">
              <a:solidFill>
                <a:schemeClr val="bg1"/>
              </a:solidFill>
            </a:endParaRPr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solidFill>
                  <a:schemeClr val="bg1"/>
                </a:solidFill>
              </a:rPr>
              <a:t>The following table shows the </a:t>
            </a:r>
            <a:r>
              <a:rPr lang="en-US" b="1" dirty="0" smtClean="0">
                <a:solidFill>
                  <a:schemeClr val="bg1"/>
                </a:solidFill>
              </a:rPr>
              <a:t>truth table</a:t>
            </a:r>
            <a:r>
              <a:rPr lang="en-US" dirty="0" smtClean="0">
                <a:solidFill>
                  <a:schemeClr val="bg1"/>
                </a:solidFill>
              </a:rPr>
              <a:t> of 2-input NAND gate.</a:t>
            </a:r>
          </a:p>
          <a:p>
            <a:pPr lvl="1">
              <a:buFont typeface="Wingdings" pitchFamily="2" charset="2"/>
              <a:buChar char="Ø"/>
            </a:pP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endParaRPr lang="en-US" dirty="0" smtClean="0">
              <a:solidFill>
                <a:schemeClr val="bg1"/>
              </a:solidFill>
            </a:endParaRPr>
          </a:p>
          <a:p>
            <a:pPr lvl="1"/>
            <a:endParaRPr lang="en-US" dirty="0" smtClean="0">
              <a:solidFill>
                <a:schemeClr val="bg1"/>
              </a:solidFill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endParaRPr lang="en-US" b="1" dirty="0" smtClean="0">
              <a:solidFill>
                <a:schemeClr val="accent4"/>
              </a:solidFill>
            </a:endParaRPr>
          </a:p>
          <a:p>
            <a:pPr lvl="2"/>
            <a:endParaRPr lang="en-US" sz="2000" dirty="0" smtClean="0">
              <a:solidFill>
                <a:srgbClr val="66FF66"/>
              </a:solidFill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b="1" dirty="0" smtClean="0">
              <a:solidFill>
                <a:srgbClr val="FFC000"/>
              </a:solidFill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b="1" dirty="0" smtClean="0">
              <a:solidFill>
                <a:srgbClr val="FFC000"/>
              </a:solidFill>
            </a:endParaRPr>
          </a:p>
          <a:p>
            <a:pPr fontAlgn="base"/>
            <a:endParaRPr lang="en-US" b="1" dirty="0" smtClean="0">
              <a:solidFill>
                <a:srgbClr val="FFC000"/>
              </a:solidFill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b="1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baseline="-25000" dirty="0" smtClean="0">
              <a:solidFill>
                <a:srgbClr val="00B0F0"/>
              </a:solidFill>
            </a:endParaRPr>
          </a:p>
          <a:p>
            <a:endParaRPr lang="en-US" dirty="0" smtClean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86116" y="5143512"/>
            <a:ext cx="5105400" cy="1071570"/>
          </a:xfrm>
        </p:spPr>
        <p:txBody>
          <a:bodyPr/>
          <a:lstStyle/>
          <a:p>
            <a:pPr algn="ctr"/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0" dirty="0" smtClean="0"/>
              <a:t/>
            </a:r>
            <a:br>
              <a:rPr lang="en-US" sz="2400" b="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 Universal Gates </a:t>
            </a:r>
            <a:br>
              <a:rPr lang="en-US" sz="2400" dirty="0" smtClean="0"/>
            </a:br>
            <a:r>
              <a:rPr lang="en-US" sz="2400" b="0" dirty="0" smtClean="0"/>
              <a:t/>
            </a:r>
            <a:br>
              <a:rPr lang="en-US" sz="2400" b="0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786182" y="5357826"/>
            <a:ext cx="42862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1025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786182" y="4429132"/>
            <a:ext cx="184731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14678" y="1142984"/>
            <a:ext cx="5143536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endParaRPr lang="en-US" dirty="0" smtClean="0">
              <a:solidFill>
                <a:schemeClr val="bg1"/>
              </a:solidFill>
            </a:endParaRPr>
          </a:p>
          <a:p>
            <a:pPr lvl="1"/>
            <a:endParaRPr lang="en-US" dirty="0" smtClean="0">
              <a:solidFill>
                <a:schemeClr val="bg1"/>
              </a:solidFill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endParaRPr lang="en-US" b="1" dirty="0" smtClean="0">
              <a:solidFill>
                <a:schemeClr val="accent4"/>
              </a:solidFill>
            </a:endParaRPr>
          </a:p>
          <a:p>
            <a:pPr lvl="2"/>
            <a:endParaRPr lang="en-US" sz="2000" dirty="0" smtClean="0">
              <a:solidFill>
                <a:srgbClr val="66FF66"/>
              </a:solidFill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b="1" dirty="0" smtClean="0">
              <a:solidFill>
                <a:srgbClr val="FFC000"/>
              </a:solidFill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b="1" dirty="0" smtClean="0">
              <a:solidFill>
                <a:srgbClr val="FFC000"/>
              </a:solidFill>
            </a:endParaRPr>
          </a:p>
          <a:p>
            <a:pPr fontAlgn="base"/>
            <a:endParaRPr lang="en-US" b="1" dirty="0" smtClean="0">
              <a:solidFill>
                <a:srgbClr val="FFC000"/>
              </a:solidFill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b="1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baseline="-25000" dirty="0" smtClean="0">
              <a:solidFill>
                <a:srgbClr val="00B0F0"/>
              </a:solidFill>
            </a:endParaRPr>
          </a:p>
          <a:p>
            <a:endParaRPr lang="en-US" dirty="0" smtClean="0">
              <a:solidFill>
                <a:srgbClr val="00B0F0"/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000496" y="1357298"/>
          <a:ext cx="3429024" cy="2019935"/>
        </p:xfrm>
        <a:graphic>
          <a:graphicData uri="http://schemas.openxmlformats.org/drawingml/2006/table">
            <a:tbl>
              <a:tblPr/>
              <a:tblGrid>
                <a:gridCol w="956937"/>
                <a:gridCol w="956937"/>
                <a:gridCol w="1515150"/>
              </a:tblGrid>
              <a:tr h="3429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</a:t>
                      </a:r>
                      <a:endParaRPr lang="en-US" sz="18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</a:t>
                      </a:r>
                      <a:endParaRPr lang="en-US" sz="18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Y = </a:t>
                      </a:r>
                      <a:r>
                        <a:rPr lang="en-US" sz="1800" dirty="0" smtClean="0">
                          <a:solidFill>
                            <a:srgbClr val="0000FF"/>
                          </a:solidFill>
                          <a:latin typeface="MathJax_Math-italic"/>
                          <a:ea typeface="Times New Roman"/>
                          <a:cs typeface="Arial"/>
                        </a:rPr>
                        <a:t>(</a:t>
                      </a:r>
                      <a:r>
                        <a:rPr lang="en-US" sz="1800" dirty="0" smtClean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A.B)</a:t>
                      </a:r>
                      <a:r>
                        <a:rPr lang="en-US" sz="1800" b="1" dirty="0" smtClean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’</a:t>
                      </a:r>
                      <a:endParaRPr lang="en-US" sz="18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</a:tr>
              <a:tr h="3429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n-US" sz="18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9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n-US" sz="18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n-US" sz="18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9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9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n-US" sz="18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n-US" sz="18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45" marR="55245" marT="55245" marB="55245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3143240" y="1142984"/>
            <a:ext cx="535785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solidFill>
                  <a:schemeClr val="bg1"/>
                </a:solidFill>
              </a:rPr>
              <a:t>Here A, B are the inputs and Y is the output of two input NAND gate. When both inputs are ‘1’, the output, Y is ‘0’.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 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solidFill>
                  <a:schemeClr val="bg1"/>
                </a:solidFill>
              </a:rPr>
              <a:t>If at least one of the input is zero, then the output, Y is ‘1’. This is just opposite to that of two input AND gate operation.</a:t>
            </a:r>
          </a:p>
          <a:p>
            <a:pPr lvl="1"/>
            <a:endParaRPr lang="en-US" dirty="0" smtClean="0">
              <a:solidFill>
                <a:schemeClr val="bg1"/>
              </a:solidFill>
            </a:endParaRPr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solidFill>
                  <a:schemeClr val="bg1"/>
                </a:solidFill>
              </a:rPr>
              <a:t>The following image shows the </a:t>
            </a:r>
            <a:r>
              <a:rPr lang="en-US" b="1" dirty="0" smtClean="0">
                <a:solidFill>
                  <a:schemeClr val="bg1"/>
                </a:solidFill>
              </a:rPr>
              <a:t>symbol</a:t>
            </a:r>
            <a:r>
              <a:rPr lang="en-US" dirty="0" smtClean="0">
                <a:solidFill>
                  <a:schemeClr val="bg1"/>
                </a:solidFill>
              </a:rPr>
              <a:t> of NAND gate, which is having two inputs A, B and one output, Y.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86116" y="5429264"/>
            <a:ext cx="5105400" cy="1071570"/>
          </a:xfrm>
        </p:spPr>
        <p:txBody>
          <a:bodyPr/>
          <a:lstStyle/>
          <a:p>
            <a:pPr algn="ctr"/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0" dirty="0" smtClean="0"/>
              <a:t>Basic Gates</a:t>
            </a:r>
            <a:br>
              <a:rPr lang="en-US" sz="2400" b="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 Universal Gates </a:t>
            </a:r>
            <a:r>
              <a:rPr lang="en-US" sz="2400" b="0" dirty="0" smtClean="0"/>
              <a:t/>
            </a:r>
            <a:br>
              <a:rPr lang="en-US" sz="2400" b="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0" dirty="0" smtClean="0"/>
              <a:t/>
            </a:r>
            <a:br>
              <a:rPr lang="en-US" sz="2400" b="0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786182" y="5357826"/>
            <a:ext cx="42862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1025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786182" y="4429132"/>
            <a:ext cx="184731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14678" y="1142984"/>
            <a:ext cx="5143536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endParaRPr lang="en-US" dirty="0" smtClean="0">
              <a:solidFill>
                <a:schemeClr val="bg1"/>
              </a:solidFill>
            </a:endParaRPr>
          </a:p>
          <a:p>
            <a:pPr lvl="1"/>
            <a:endParaRPr lang="en-US" dirty="0" smtClean="0">
              <a:solidFill>
                <a:schemeClr val="bg1"/>
              </a:solidFill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endParaRPr lang="en-US" b="1" dirty="0" smtClean="0">
              <a:solidFill>
                <a:schemeClr val="accent4"/>
              </a:solidFill>
            </a:endParaRPr>
          </a:p>
          <a:p>
            <a:pPr lvl="2"/>
            <a:endParaRPr lang="en-US" sz="2000" dirty="0" smtClean="0">
              <a:solidFill>
                <a:srgbClr val="66FF66"/>
              </a:solidFill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b="1" dirty="0" smtClean="0">
              <a:solidFill>
                <a:srgbClr val="FFC000"/>
              </a:solidFill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b="1" dirty="0" smtClean="0">
              <a:solidFill>
                <a:srgbClr val="FFC000"/>
              </a:solidFill>
            </a:endParaRPr>
          </a:p>
          <a:p>
            <a:pPr fontAlgn="base"/>
            <a:endParaRPr lang="en-US" b="1" dirty="0" smtClean="0">
              <a:solidFill>
                <a:srgbClr val="FFC000"/>
              </a:solidFill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b="1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baseline="-25000" dirty="0" smtClean="0">
              <a:solidFill>
                <a:srgbClr val="00B0F0"/>
              </a:solidFill>
            </a:endParaRPr>
          </a:p>
          <a:p>
            <a:endParaRPr lang="en-US" dirty="0" smtClean="0">
              <a:solidFill>
                <a:srgbClr val="00B0F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143240" y="1142984"/>
            <a:ext cx="535785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solidFill>
                  <a:schemeClr val="bg1"/>
                </a:solidFill>
              </a:rPr>
              <a:t>NAND gate operation is same as that of AND gate followed by an inverter.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 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solidFill>
                  <a:schemeClr val="bg1"/>
                </a:solidFill>
              </a:rPr>
              <a:t>Now we will see how this gate can be used to make other gates.</a:t>
            </a:r>
          </a:p>
          <a:p>
            <a:endParaRPr lang="en-US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62466" name="Picture 2" descr="NAND Gat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29058" y="1142984"/>
            <a:ext cx="4143404" cy="1428760"/>
          </a:xfrm>
          <a:prstGeom prst="rect">
            <a:avLst/>
          </a:prstGeom>
          <a:noFill/>
        </p:spPr>
      </p:pic>
      <p:pic>
        <p:nvPicPr>
          <p:cNvPr id="10" name="Picture 9" descr="Realization of NOT gate by NAND gate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86182" y="4429132"/>
            <a:ext cx="5160006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71802" y="2285992"/>
            <a:ext cx="5105400" cy="1071570"/>
          </a:xfrm>
        </p:spPr>
        <p:txBody>
          <a:bodyPr/>
          <a:lstStyle/>
          <a:p>
            <a:pPr algn="ctr"/>
            <a:r>
              <a:rPr lang="en-US" b="0" dirty="0" smtClean="0"/>
              <a:t>Binary Number System</a:t>
            </a:r>
            <a:br>
              <a:rPr lang="en-US" b="0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86116" y="2285992"/>
            <a:ext cx="5114778" cy="3929090"/>
          </a:xfrm>
        </p:spPr>
        <p:txBody>
          <a:bodyPr>
            <a:noAutofit/>
          </a:bodyPr>
          <a:lstStyle/>
          <a:p>
            <a:pPr algn="l"/>
            <a:r>
              <a:rPr lang="en-US" sz="2400" b="1" dirty="0" smtClean="0">
                <a:latin typeface="Gabriola" pitchFamily="82" charset="0"/>
              </a:rPr>
              <a:t>Characteristics</a:t>
            </a:r>
          </a:p>
          <a:p>
            <a:pPr algn="l"/>
            <a:r>
              <a:rPr lang="en-US" sz="2400" b="1" dirty="0" smtClean="0">
                <a:latin typeface="Gabriola" pitchFamily="82" charset="0"/>
              </a:rPr>
              <a:t>	Uses two digits, 0 and 1.</a:t>
            </a:r>
          </a:p>
          <a:p>
            <a:pPr algn="l"/>
            <a:r>
              <a:rPr lang="en-US" sz="2400" b="1" dirty="0" smtClean="0">
                <a:latin typeface="Gabriola" pitchFamily="82" charset="0"/>
              </a:rPr>
              <a:t>	Also called base 2 number system</a:t>
            </a:r>
          </a:p>
          <a:p>
            <a:pPr algn="l"/>
            <a:r>
              <a:rPr lang="en-US" sz="2400" b="1" dirty="0" smtClean="0">
                <a:latin typeface="Gabriola" pitchFamily="82" charset="0"/>
              </a:rPr>
              <a:t>	Each position in a binary number represents 	power of the base (2). Example: 2</a:t>
            </a:r>
            <a:r>
              <a:rPr lang="en-US" sz="2400" b="1" baseline="30000" dirty="0" smtClean="0">
                <a:latin typeface="Gabriola" pitchFamily="82" charset="0"/>
              </a:rPr>
              <a:t>0</a:t>
            </a:r>
          </a:p>
          <a:p>
            <a:pPr algn="l"/>
            <a:r>
              <a:rPr lang="en-US" sz="2400" b="1" dirty="0" smtClean="0">
                <a:latin typeface="Gabriola" pitchFamily="82" charset="0"/>
              </a:rPr>
              <a:t>Examples:</a:t>
            </a:r>
            <a:endParaRPr lang="en-US" sz="2400" dirty="0" smtClean="0">
              <a:latin typeface="Gabriola" pitchFamily="82" charset="0"/>
            </a:endParaRPr>
          </a:p>
          <a:p>
            <a:pPr algn="l"/>
            <a:r>
              <a:rPr lang="en-US" sz="2400" dirty="0" smtClean="0">
                <a:latin typeface="Gabriola" pitchFamily="82" charset="0"/>
              </a:rPr>
              <a:t>	(10100)</a:t>
            </a:r>
            <a:r>
              <a:rPr lang="en-US" sz="2400" baseline="-25000" dirty="0" smtClean="0">
                <a:latin typeface="Gabriola" pitchFamily="82" charset="0"/>
              </a:rPr>
              <a:t>2</a:t>
            </a:r>
            <a:r>
              <a:rPr lang="en-US" sz="2400" dirty="0" smtClean="0">
                <a:latin typeface="Gabriola" pitchFamily="82" charset="0"/>
              </a:rPr>
              <a:t>, (11011)</a:t>
            </a:r>
            <a:r>
              <a:rPr lang="en-US" sz="2400" baseline="-25000" dirty="0" smtClean="0">
                <a:latin typeface="Gabriola" pitchFamily="82" charset="0"/>
              </a:rPr>
              <a:t>2</a:t>
            </a:r>
            <a:r>
              <a:rPr lang="en-US" sz="2400" dirty="0" smtClean="0">
                <a:latin typeface="Gabriola" pitchFamily="82" charset="0"/>
              </a:rPr>
              <a:t>, (11001)</a:t>
            </a:r>
            <a:r>
              <a:rPr lang="en-US" sz="2400" baseline="-25000" dirty="0" smtClean="0">
                <a:latin typeface="Gabriola" pitchFamily="82" charset="0"/>
              </a:rPr>
              <a:t>2</a:t>
            </a:r>
            <a:r>
              <a:rPr lang="en-US" sz="2400" dirty="0" smtClean="0">
                <a:latin typeface="Gabriola" pitchFamily="82" charset="0"/>
              </a:rPr>
              <a:t>, (000101)</a:t>
            </a:r>
            <a:r>
              <a:rPr lang="en-US" sz="2400" baseline="-25000" dirty="0" smtClean="0">
                <a:latin typeface="Gabriola" pitchFamily="82" charset="0"/>
              </a:rPr>
              <a:t>2</a:t>
            </a:r>
            <a:r>
              <a:rPr lang="en-US" sz="2400" dirty="0" smtClean="0">
                <a:latin typeface="Gabriola" pitchFamily="82" charset="0"/>
              </a:rPr>
              <a:t>, (011010)</a:t>
            </a:r>
            <a:r>
              <a:rPr lang="en-US" sz="2400" baseline="-25000" dirty="0" smtClean="0">
                <a:latin typeface="Gabriola" pitchFamily="82" charset="0"/>
              </a:rPr>
              <a:t>2</a:t>
            </a:r>
            <a:r>
              <a:rPr lang="en-US" sz="2400" dirty="0" smtClean="0">
                <a:latin typeface="Gabriola" pitchFamily="82" charset="0"/>
              </a:rPr>
              <a:t>.</a:t>
            </a:r>
          </a:p>
          <a:p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b="1" dirty="0" smtClean="0">
              <a:latin typeface="Gabriola" pitchFamily="82" charset="0"/>
            </a:endParaRPr>
          </a:p>
          <a:p>
            <a:pPr algn="l"/>
            <a:r>
              <a:rPr lang="en-US" sz="2000" b="1" dirty="0" smtClean="0">
                <a:latin typeface="Gabriola" pitchFamily="82" charset="0"/>
              </a:rPr>
              <a:t/>
            </a:r>
            <a:br>
              <a:rPr lang="en-US" sz="2000" b="1" dirty="0" smtClean="0">
                <a:latin typeface="Gabriola" pitchFamily="82" charset="0"/>
              </a:rPr>
            </a:br>
            <a:endParaRPr lang="en-US" sz="2000" b="1" dirty="0">
              <a:latin typeface="Gabriola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86116" y="5429264"/>
            <a:ext cx="5105400" cy="1071570"/>
          </a:xfrm>
        </p:spPr>
        <p:txBody>
          <a:bodyPr/>
          <a:lstStyle/>
          <a:p>
            <a:pPr algn="ctr"/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0" dirty="0" smtClean="0"/>
              <a:t>Basic Gates</a:t>
            </a:r>
            <a:br>
              <a:rPr lang="en-US" sz="2400" b="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 Universal Gates </a:t>
            </a:r>
            <a:r>
              <a:rPr lang="en-US" sz="2400" b="0" dirty="0" smtClean="0"/>
              <a:t/>
            </a:r>
            <a:br>
              <a:rPr lang="en-US" sz="2400" b="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0" dirty="0" smtClean="0"/>
              <a:t/>
            </a:r>
            <a:br>
              <a:rPr lang="en-US" sz="2400" b="0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786182" y="5357826"/>
            <a:ext cx="42862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1025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786182" y="4429132"/>
            <a:ext cx="184731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14678" y="1142984"/>
            <a:ext cx="5143536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endParaRPr lang="en-US" dirty="0" smtClean="0">
              <a:solidFill>
                <a:schemeClr val="bg1"/>
              </a:solidFill>
            </a:endParaRPr>
          </a:p>
          <a:p>
            <a:pPr lvl="1"/>
            <a:endParaRPr lang="en-US" dirty="0" smtClean="0">
              <a:solidFill>
                <a:schemeClr val="bg1"/>
              </a:solidFill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endParaRPr lang="en-US" b="1" dirty="0" smtClean="0">
              <a:solidFill>
                <a:schemeClr val="accent4"/>
              </a:solidFill>
            </a:endParaRPr>
          </a:p>
          <a:p>
            <a:pPr lvl="2"/>
            <a:endParaRPr lang="en-US" sz="2000" dirty="0" smtClean="0">
              <a:solidFill>
                <a:srgbClr val="66FF66"/>
              </a:solidFill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b="1" dirty="0" smtClean="0">
              <a:solidFill>
                <a:srgbClr val="FFC000"/>
              </a:solidFill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b="1" dirty="0" smtClean="0">
              <a:solidFill>
                <a:srgbClr val="FFC000"/>
              </a:solidFill>
            </a:endParaRPr>
          </a:p>
          <a:p>
            <a:pPr fontAlgn="base"/>
            <a:endParaRPr lang="en-US" b="1" dirty="0" smtClean="0">
              <a:solidFill>
                <a:srgbClr val="FFC000"/>
              </a:solidFill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b="1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baseline="-25000" dirty="0" smtClean="0">
              <a:solidFill>
                <a:srgbClr val="00B0F0"/>
              </a:solidFill>
            </a:endParaRPr>
          </a:p>
          <a:p>
            <a:endParaRPr lang="en-US" dirty="0" smtClean="0">
              <a:solidFill>
                <a:srgbClr val="00B0F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143240" y="1142984"/>
            <a:ext cx="535785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286116" y="1071546"/>
            <a:ext cx="51435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Now we will see the design of an AND gate from NAND gates.</a:t>
            </a:r>
            <a:br>
              <a:rPr lang="en-US" dirty="0" smtClean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9394" name="Picture 2" descr="universal nand gat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8992" y="2000240"/>
            <a:ext cx="5205409" cy="1666878"/>
          </a:xfrm>
          <a:prstGeom prst="rect">
            <a:avLst/>
          </a:prstGeom>
          <a:noFill/>
        </p:spPr>
      </p:pic>
      <p:sp>
        <p:nvSpPr>
          <p:cNvPr id="12" name="Rectangle 11"/>
          <p:cNvSpPr/>
          <p:nvPr/>
        </p:nvSpPr>
        <p:spPr>
          <a:xfrm>
            <a:off x="3357554" y="3857628"/>
            <a:ext cx="13580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NOR Gate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643306" y="4214818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lvl="2"/>
            <a:r>
              <a:rPr lang="en-US" dirty="0" smtClean="0">
                <a:solidFill>
                  <a:schemeClr val="bg1"/>
                </a:solidFill>
              </a:rPr>
              <a:t>Logic diagram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59396" name="Picture 4" descr="NOR Logical Diagram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0430" y="4929198"/>
            <a:ext cx="4929222" cy="12858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86116" y="5429264"/>
            <a:ext cx="5105400" cy="1071570"/>
          </a:xfrm>
        </p:spPr>
        <p:txBody>
          <a:bodyPr/>
          <a:lstStyle/>
          <a:p>
            <a:pPr algn="ctr"/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0" dirty="0" smtClean="0"/>
              <a:t>Basic Gates</a:t>
            </a:r>
            <a:br>
              <a:rPr lang="en-US" sz="2400" b="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 Universal Gates </a:t>
            </a:r>
            <a:r>
              <a:rPr lang="en-US" sz="2400" b="0" dirty="0" smtClean="0"/>
              <a:t/>
            </a:r>
            <a:br>
              <a:rPr lang="en-US" sz="2400" b="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0" dirty="0" smtClean="0"/>
              <a:t/>
            </a:r>
            <a:br>
              <a:rPr lang="en-US" sz="2400" b="0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786182" y="5357826"/>
            <a:ext cx="42862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1025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786182" y="4429132"/>
            <a:ext cx="184731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14678" y="1142984"/>
            <a:ext cx="5143536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endParaRPr lang="en-US" dirty="0" smtClean="0">
              <a:solidFill>
                <a:schemeClr val="bg1"/>
              </a:solidFill>
            </a:endParaRPr>
          </a:p>
          <a:p>
            <a:pPr lvl="1"/>
            <a:endParaRPr lang="en-US" dirty="0" smtClean="0">
              <a:solidFill>
                <a:schemeClr val="bg1"/>
              </a:solidFill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endParaRPr lang="en-US" b="1" dirty="0" smtClean="0">
              <a:solidFill>
                <a:schemeClr val="accent4"/>
              </a:solidFill>
            </a:endParaRPr>
          </a:p>
          <a:p>
            <a:pPr lvl="2"/>
            <a:endParaRPr lang="en-US" sz="2000" dirty="0" smtClean="0">
              <a:solidFill>
                <a:srgbClr val="66FF66"/>
              </a:solidFill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b="1" dirty="0" smtClean="0">
              <a:solidFill>
                <a:srgbClr val="FFC000"/>
              </a:solidFill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b="1" dirty="0" smtClean="0">
              <a:solidFill>
                <a:srgbClr val="FFC000"/>
              </a:solidFill>
            </a:endParaRPr>
          </a:p>
          <a:p>
            <a:pPr fontAlgn="base"/>
            <a:endParaRPr lang="en-US" b="1" dirty="0" smtClean="0">
              <a:solidFill>
                <a:srgbClr val="FFC000"/>
              </a:solidFill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b="1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baseline="-25000" dirty="0" smtClean="0">
              <a:solidFill>
                <a:srgbClr val="00B0F0"/>
              </a:solidFill>
            </a:endParaRPr>
          </a:p>
          <a:p>
            <a:endParaRPr lang="en-US" dirty="0" smtClean="0">
              <a:solidFill>
                <a:srgbClr val="00B0F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143240" y="1142984"/>
            <a:ext cx="535785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286116" y="1071546"/>
            <a:ext cx="51435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Truth Table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643306" y="4214818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lvl="2"/>
            <a:r>
              <a:rPr lang="en-US" dirty="0" smtClean="0">
                <a:solidFill>
                  <a:schemeClr val="bg1"/>
                </a:solidFill>
              </a:rPr>
              <a:t> </a:t>
            </a:r>
            <a:endParaRPr lang="en-US" dirty="0"/>
          </a:p>
        </p:txBody>
      </p:sp>
      <p:pic>
        <p:nvPicPr>
          <p:cNvPr id="64514" name="Picture 2" descr="NOR Truth Tabl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8" y="1643050"/>
            <a:ext cx="2000264" cy="21431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00430" y="785794"/>
            <a:ext cx="5105400" cy="1071570"/>
          </a:xfrm>
        </p:spPr>
        <p:txBody>
          <a:bodyPr/>
          <a:lstStyle/>
          <a:p>
            <a:pPr algn="ctr"/>
            <a:r>
              <a:rPr lang="en-US" sz="2400" dirty="0" smtClean="0"/>
              <a:t>Multiplexer and Demultiplexer</a:t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786182" y="5357826"/>
            <a:ext cx="42862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1025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786182" y="4429132"/>
            <a:ext cx="184731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86116" y="-5417"/>
            <a:ext cx="5143536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endParaRPr lang="en-US" dirty="0" smtClean="0">
              <a:solidFill>
                <a:schemeClr val="bg1"/>
              </a:solidFill>
            </a:endParaRPr>
          </a:p>
          <a:p>
            <a:pPr lvl="1"/>
            <a:endParaRPr lang="en-US" dirty="0" smtClean="0">
              <a:solidFill>
                <a:schemeClr val="bg1"/>
              </a:solidFill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endParaRPr lang="en-US" b="1" dirty="0" smtClean="0">
              <a:solidFill>
                <a:schemeClr val="accent4"/>
              </a:solidFill>
            </a:endParaRPr>
          </a:p>
          <a:p>
            <a:pPr lvl="2"/>
            <a:endParaRPr lang="en-US" sz="2000" dirty="0" smtClean="0">
              <a:solidFill>
                <a:srgbClr val="66FF66"/>
              </a:solidFill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b="1" dirty="0" smtClean="0">
              <a:solidFill>
                <a:srgbClr val="FFC000"/>
              </a:solidFill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b="1" dirty="0" smtClean="0">
              <a:solidFill>
                <a:srgbClr val="FFC000"/>
              </a:solidFill>
            </a:endParaRPr>
          </a:p>
          <a:p>
            <a:pPr fontAlgn="base"/>
            <a:endParaRPr lang="en-US" b="1" dirty="0" smtClean="0">
              <a:solidFill>
                <a:srgbClr val="FFC000"/>
              </a:solidFill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b="1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baseline="-25000" dirty="0" smtClean="0">
              <a:solidFill>
                <a:srgbClr val="00B0F0"/>
              </a:solidFill>
            </a:endParaRPr>
          </a:p>
          <a:p>
            <a:endParaRPr lang="en-US" dirty="0" smtClean="0">
              <a:solidFill>
                <a:srgbClr val="00B0F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143240" y="1142984"/>
            <a:ext cx="535785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286116" y="1071546"/>
            <a:ext cx="51435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b="1" dirty="0" smtClean="0">
                <a:solidFill>
                  <a:schemeClr val="bg1"/>
                </a:solidFill>
              </a:rPr>
              <a:t>1.</a:t>
            </a:r>
            <a:r>
              <a:rPr lang="en-US" b="1" dirty="0" smtClean="0"/>
              <a:t> </a:t>
            </a:r>
            <a:r>
              <a:rPr lang="en-US" u="sng" dirty="0" smtClean="0">
                <a:hlinkClick r:id="rId2"/>
              </a:rPr>
              <a:t>Multiplexer</a:t>
            </a:r>
            <a:r>
              <a:rPr lang="en-US" b="1" dirty="0" smtClean="0"/>
              <a:t> </a:t>
            </a:r>
            <a:r>
              <a:rPr lang="en-US" b="1" dirty="0" smtClean="0">
                <a:solidFill>
                  <a:schemeClr val="bg1"/>
                </a:solidFill>
              </a:rPr>
              <a:t>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dirty="0" smtClean="0">
                <a:solidFill>
                  <a:schemeClr val="bg1"/>
                </a:solidFill>
              </a:rPr>
              <a:t>Multiplexer is a data selector which takes several inputs and gives a single </a:t>
            </a:r>
            <a:r>
              <a:rPr lang="en-US" dirty="0" err="1" smtClean="0">
                <a:solidFill>
                  <a:schemeClr val="bg1"/>
                </a:solidFill>
              </a:rPr>
              <a:t>output.In</a:t>
            </a:r>
            <a:r>
              <a:rPr lang="en-US" dirty="0" smtClean="0">
                <a:solidFill>
                  <a:schemeClr val="bg1"/>
                </a:solidFill>
              </a:rPr>
              <a:t> multiplexer we have 2</a:t>
            </a:r>
            <a:r>
              <a:rPr lang="en-US" baseline="30000" dirty="0" smtClean="0">
                <a:solidFill>
                  <a:schemeClr val="bg1"/>
                </a:solidFill>
              </a:rPr>
              <a:t>n</a:t>
            </a:r>
            <a:r>
              <a:rPr lang="en-US" dirty="0" smtClean="0">
                <a:solidFill>
                  <a:schemeClr val="bg1"/>
                </a:solidFill>
              </a:rPr>
              <a:t> input lines and 1 output lines where n is the number of selection lines.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643306" y="4214818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lvl="2"/>
            <a:r>
              <a:rPr lang="en-US" dirty="0" smtClean="0">
                <a:solidFill>
                  <a:schemeClr val="bg1"/>
                </a:solidFill>
              </a:rPr>
              <a:t> </a:t>
            </a:r>
            <a:endParaRPr lang="en-US" dirty="0"/>
          </a:p>
        </p:txBody>
      </p:sp>
      <p:pic>
        <p:nvPicPr>
          <p:cNvPr id="59394" name="Picture 2" descr="Lightbox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43240" y="2857496"/>
            <a:ext cx="5448300" cy="36433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00430" y="785794"/>
            <a:ext cx="5105400" cy="1071570"/>
          </a:xfrm>
        </p:spPr>
        <p:txBody>
          <a:bodyPr/>
          <a:lstStyle/>
          <a:p>
            <a:pPr algn="ctr"/>
            <a:r>
              <a:rPr lang="en-US" sz="2400" dirty="0" smtClean="0"/>
              <a:t>Multiplexer and Demultiplexer</a:t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786182" y="5357826"/>
            <a:ext cx="42862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1025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786182" y="4429132"/>
            <a:ext cx="184731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86116" y="-5417"/>
            <a:ext cx="5143536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endParaRPr lang="en-US" dirty="0" smtClean="0">
              <a:solidFill>
                <a:schemeClr val="bg1"/>
              </a:solidFill>
            </a:endParaRPr>
          </a:p>
          <a:p>
            <a:pPr lvl="1"/>
            <a:endParaRPr lang="en-US" dirty="0" smtClean="0">
              <a:solidFill>
                <a:schemeClr val="bg1"/>
              </a:solidFill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endParaRPr lang="en-US" b="1" dirty="0" smtClean="0">
              <a:solidFill>
                <a:schemeClr val="accent4"/>
              </a:solidFill>
            </a:endParaRPr>
          </a:p>
          <a:p>
            <a:pPr lvl="2"/>
            <a:endParaRPr lang="en-US" sz="2000" dirty="0" smtClean="0">
              <a:solidFill>
                <a:srgbClr val="66FF66"/>
              </a:solidFill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b="1" dirty="0" smtClean="0">
              <a:solidFill>
                <a:srgbClr val="FFC000"/>
              </a:solidFill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b="1" dirty="0" smtClean="0">
              <a:solidFill>
                <a:srgbClr val="FFC000"/>
              </a:solidFill>
            </a:endParaRPr>
          </a:p>
          <a:p>
            <a:pPr fontAlgn="base"/>
            <a:endParaRPr lang="en-US" b="1" dirty="0" smtClean="0">
              <a:solidFill>
                <a:srgbClr val="FFC000"/>
              </a:solidFill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b="1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baseline="-25000" dirty="0" smtClean="0">
              <a:solidFill>
                <a:srgbClr val="00B0F0"/>
              </a:solidFill>
            </a:endParaRPr>
          </a:p>
          <a:p>
            <a:endParaRPr lang="en-US" dirty="0" smtClean="0">
              <a:solidFill>
                <a:srgbClr val="00B0F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143240" y="1142984"/>
            <a:ext cx="535785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286116" y="1071546"/>
            <a:ext cx="514353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b="1" dirty="0" smtClean="0">
                <a:solidFill>
                  <a:schemeClr val="bg1"/>
                </a:solidFill>
              </a:rPr>
              <a:t>2. Demultiplexer :</a:t>
            </a: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	Demultiplexer is a data distributor which takes a single input and gives several </a:t>
            </a:r>
            <a:r>
              <a:rPr lang="en-US" dirty="0" err="1" smtClean="0">
                <a:solidFill>
                  <a:schemeClr val="bg1"/>
                </a:solidFill>
              </a:rPr>
              <a:t>outputs.In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demultiplexer</a:t>
            </a:r>
            <a:r>
              <a:rPr lang="en-US" dirty="0" smtClean="0">
                <a:solidFill>
                  <a:schemeClr val="bg1"/>
                </a:solidFill>
              </a:rPr>
              <a:t> we have 1 input and 2</a:t>
            </a:r>
            <a:r>
              <a:rPr lang="en-US" baseline="30000" dirty="0" smtClean="0">
                <a:solidFill>
                  <a:schemeClr val="bg1"/>
                </a:solidFill>
              </a:rPr>
              <a:t>n</a:t>
            </a:r>
            <a:r>
              <a:rPr lang="en-US" dirty="0" smtClean="0">
                <a:solidFill>
                  <a:schemeClr val="bg1"/>
                </a:solidFill>
              </a:rPr>
              <a:t> output lines where n is the selection line.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643306" y="4214818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lvl="2"/>
            <a:r>
              <a:rPr lang="en-US" dirty="0" smtClean="0">
                <a:solidFill>
                  <a:schemeClr val="bg1"/>
                </a:solidFill>
              </a:rPr>
              <a:t> </a:t>
            </a:r>
            <a:endParaRPr lang="en-US" dirty="0"/>
          </a:p>
        </p:txBody>
      </p:sp>
      <p:pic>
        <p:nvPicPr>
          <p:cNvPr id="66562" name="Picture 2" descr="Lightbo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8992" y="3000372"/>
            <a:ext cx="4886349" cy="35004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8992" y="285728"/>
            <a:ext cx="5105400" cy="1071570"/>
          </a:xfrm>
        </p:spPr>
        <p:txBody>
          <a:bodyPr/>
          <a:lstStyle/>
          <a:p>
            <a:pPr algn="ctr"/>
            <a:r>
              <a:rPr lang="en-US" sz="2400" dirty="0" smtClean="0"/>
              <a:t>Multiplexer </a:t>
            </a:r>
            <a:br>
              <a:rPr lang="en-US" sz="2400" dirty="0" smtClean="0"/>
            </a:b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786182" y="5357826"/>
            <a:ext cx="42862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1025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786182" y="4429132"/>
            <a:ext cx="184731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86116" y="-5417"/>
            <a:ext cx="5143536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endParaRPr lang="en-US" dirty="0" smtClean="0">
              <a:solidFill>
                <a:schemeClr val="bg1"/>
              </a:solidFill>
            </a:endParaRPr>
          </a:p>
          <a:p>
            <a:pPr lvl="1"/>
            <a:endParaRPr lang="en-US" dirty="0" smtClean="0">
              <a:solidFill>
                <a:schemeClr val="bg1"/>
              </a:solidFill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endParaRPr lang="en-US" b="1" dirty="0" smtClean="0">
              <a:solidFill>
                <a:schemeClr val="accent4"/>
              </a:solidFill>
            </a:endParaRPr>
          </a:p>
          <a:p>
            <a:pPr lvl="2"/>
            <a:endParaRPr lang="en-US" sz="2000" dirty="0" smtClean="0">
              <a:solidFill>
                <a:srgbClr val="66FF66"/>
              </a:solidFill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b="1" dirty="0" smtClean="0">
              <a:solidFill>
                <a:srgbClr val="FFC000"/>
              </a:solidFill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b="1" dirty="0" smtClean="0">
              <a:solidFill>
                <a:srgbClr val="FFC000"/>
              </a:solidFill>
            </a:endParaRPr>
          </a:p>
          <a:p>
            <a:pPr fontAlgn="base"/>
            <a:endParaRPr lang="en-US" b="1" dirty="0" smtClean="0">
              <a:solidFill>
                <a:srgbClr val="FFC000"/>
              </a:solidFill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b="1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baseline="-25000" dirty="0" smtClean="0">
              <a:solidFill>
                <a:srgbClr val="00B0F0"/>
              </a:solidFill>
            </a:endParaRPr>
          </a:p>
          <a:p>
            <a:endParaRPr lang="en-US" dirty="0" smtClean="0">
              <a:solidFill>
                <a:srgbClr val="00B0F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143240" y="1142984"/>
            <a:ext cx="535785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286116" y="1071546"/>
            <a:ext cx="514353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Understanding 4-to-1 Multiplexer: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	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	The 4-to-1 multiplexer has 4 input bit, 2 control bits, and 1 output bit. The four input bits are D0,D1,D2 and D3. only one of this is transmitted to the output y.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	 The output depends on the value of AB which is the control input. The control input determines which of the input data bit is transmitted to the output.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	For instance, as shown in fig. when AB = 00, the upper AND gate is enabled while all other AND gates are disabled. Therefore, data bit D0 is transmitted to the output, giving Y = Do.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643306" y="4214818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lvl="2"/>
            <a:r>
              <a:rPr lang="en-US" dirty="0" smtClean="0">
                <a:solidFill>
                  <a:schemeClr val="bg1"/>
                </a:solidFill>
              </a:rPr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00430" y="357166"/>
            <a:ext cx="5105400" cy="1071570"/>
          </a:xfrm>
        </p:spPr>
        <p:txBody>
          <a:bodyPr/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4-to-1 Multiplexer 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786182" y="5357826"/>
            <a:ext cx="42862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1025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786182" y="4429132"/>
            <a:ext cx="184731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-228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86116" y="-5417"/>
            <a:ext cx="5143536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endParaRPr lang="en-US" dirty="0" smtClean="0">
              <a:solidFill>
                <a:schemeClr val="bg1"/>
              </a:solidFill>
            </a:endParaRPr>
          </a:p>
          <a:p>
            <a:pPr lvl="1"/>
            <a:endParaRPr lang="en-US" dirty="0" smtClean="0">
              <a:solidFill>
                <a:schemeClr val="bg1"/>
              </a:solidFill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endParaRPr lang="en-US" b="1" dirty="0" smtClean="0">
              <a:solidFill>
                <a:schemeClr val="accent4"/>
              </a:solidFill>
            </a:endParaRPr>
          </a:p>
          <a:p>
            <a:pPr lvl="2"/>
            <a:endParaRPr lang="en-US" sz="2000" dirty="0" smtClean="0">
              <a:solidFill>
                <a:srgbClr val="66FF66"/>
              </a:solidFill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b="1" dirty="0" smtClean="0">
              <a:solidFill>
                <a:srgbClr val="FFC000"/>
              </a:solidFill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b="1" dirty="0" smtClean="0">
              <a:solidFill>
                <a:srgbClr val="FFC000"/>
              </a:solidFill>
            </a:endParaRPr>
          </a:p>
          <a:p>
            <a:pPr fontAlgn="base"/>
            <a:endParaRPr lang="en-US" b="1" dirty="0" smtClean="0">
              <a:solidFill>
                <a:srgbClr val="FFC000"/>
              </a:solidFill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b="1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baseline="-25000" dirty="0" smtClean="0">
              <a:solidFill>
                <a:srgbClr val="00B0F0"/>
              </a:solidFill>
            </a:endParaRPr>
          </a:p>
          <a:p>
            <a:endParaRPr lang="en-US" dirty="0" smtClean="0">
              <a:solidFill>
                <a:srgbClr val="00B0F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143240" y="1142984"/>
            <a:ext cx="535785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286116" y="1071546"/>
            <a:ext cx="514353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643306" y="4214818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lvl="2"/>
            <a:r>
              <a:rPr lang="en-US" dirty="0" smtClean="0">
                <a:solidFill>
                  <a:schemeClr val="bg1"/>
                </a:solidFill>
              </a:rPr>
              <a:t> </a:t>
            </a:r>
            <a:endParaRPr lang="en-US" dirty="0"/>
          </a:p>
        </p:txBody>
      </p:sp>
      <p:pic>
        <p:nvPicPr>
          <p:cNvPr id="10" name="Picture 9" descr="https://www.electronicshub.org/wp-content/uploads/2013/12/4-to-1-Multiplexer-Circuit-Diagram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8926" y="1142984"/>
            <a:ext cx="5730240" cy="542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00430" y="357166"/>
            <a:ext cx="5105400" cy="1071570"/>
          </a:xfrm>
        </p:spPr>
        <p:txBody>
          <a:bodyPr/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4-to-1 DE-Multiplexer 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786182" y="5357826"/>
            <a:ext cx="42862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1025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786182" y="4429132"/>
            <a:ext cx="184731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-228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86116" y="-5417"/>
            <a:ext cx="5143536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endParaRPr lang="en-US" dirty="0" smtClean="0">
              <a:solidFill>
                <a:schemeClr val="bg1"/>
              </a:solidFill>
            </a:endParaRPr>
          </a:p>
          <a:p>
            <a:pPr lvl="1"/>
            <a:endParaRPr lang="en-US" dirty="0" smtClean="0">
              <a:solidFill>
                <a:schemeClr val="bg1"/>
              </a:solidFill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endParaRPr lang="en-US" b="1" dirty="0" smtClean="0">
              <a:solidFill>
                <a:schemeClr val="accent4"/>
              </a:solidFill>
            </a:endParaRPr>
          </a:p>
          <a:p>
            <a:pPr lvl="2"/>
            <a:endParaRPr lang="en-US" sz="2000" dirty="0" smtClean="0">
              <a:solidFill>
                <a:srgbClr val="66FF66"/>
              </a:solidFill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b="1" dirty="0" smtClean="0">
              <a:solidFill>
                <a:srgbClr val="FFC000"/>
              </a:solidFill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b="1" dirty="0" smtClean="0">
              <a:solidFill>
                <a:srgbClr val="FFC000"/>
              </a:solidFill>
            </a:endParaRPr>
          </a:p>
          <a:p>
            <a:pPr fontAlgn="base"/>
            <a:endParaRPr lang="en-US" b="1" dirty="0" smtClean="0">
              <a:solidFill>
                <a:srgbClr val="FFC000"/>
              </a:solidFill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b="1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baseline="-25000" dirty="0" smtClean="0">
              <a:solidFill>
                <a:srgbClr val="00B0F0"/>
              </a:solidFill>
            </a:endParaRPr>
          </a:p>
          <a:p>
            <a:endParaRPr lang="en-US" dirty="0" smtClean="0">
              <a:solidFill>
                <a:srgbClr val="00B0F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143240" y="1142984"/>
            <a:ext cx="535785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286116" y="1071546"/>
            <a:ext cx="514353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643306" y="4214818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lvl="2"/>
            <a:r>
              <a:rPr lang="en-US" dirty="0" smtClean="0">
                <a:solidFill>
                  <a:schemeClr val="bg1"/>
                </a:solidFill>
              </a:rPr>
              <a:t> 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00364" y="1214422"/>
            <a:ext cx="61436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1x4 De-Multiplexer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	1x4 De-Multiplexer has one input I, two selection lines, s</a:t>
            </a:r>
            <a:r>
              <a:rPr lang="en-US" baseline="-25000" dirty="0" smtClean="0">
                <a:solidFill>
                  <a:schemeClr val="bg1"/>
                </a:solidFill>
              </a:rPr>
              <a:t>1</a:t>
            </a:r>
            <a:r>
              <a:rPr lang="en-US" dirty="0" smtClean="0">
                <a:solidFill>
                  <a:schemeClr val="bg1"/>
                </a:solidFill>
              </a:rPr>
              <a:t> &amp; s</a:t>
            </a:r>
            <a:r>
              <a:rPr lang="en-US" baseline="-25000" dirty="0" smtClean="0">
                <a:solidFill>
                  <a:schemeClr val="bg1"/>
                </a:solidFill>
              </a:rPr>
              <a:t>0</a:t>
            </a:r>
            <a:r>
              <a:rPr lang="en-US" dirty="0" smtClean="0">
                <a:solidFill>
                  <a:schemeClr val="bg1"/>
                </a:solidFill>
              </a:rPr>
              <a:t> and four outputs Y</a:t>
            </a:r>
            <a:r>
              <a:rPr lang="en-US" baseline="-25000" dirty="0" smtClean="0">
                <a:solidFill>
                  <a:schemeClr val="bg1"/>
                </a:solidFill>
              </a:rPr>
              <a:t>3</a:t>
            </a:r>
            <a:r>
              <a:rPr lang="en-US" dirty="0" smtClean="0">
                <a:solidFill>
                  <a:schemeClr val="bg1"/>
                </a:solidFill>
              </a:rPr>
              <a:t>, Y</a:t>
            </a:r>
            <a:r>
              <a:rPr lang="en-US" baseline="-25000" dirty="0" smtClean="0">
                <a:solidFill>
                  <a:schemeClr val="bg1"/>
                </a:solidFill>
              </a:rPr>
              <a:t>2</a:t>
            </a:r>
            <a:r>
              <a:rPr lang="en-US" dirty="0" smtClean="0">
                <a:solidFill>
                  <a:schemeClr val="bg1"/>
                </a:solidFill>
              </a:rPr>
              <a:t>, Y</a:t>
            </a:r>
            <a:r>
              <a:rPr lang="en-US" baseline="-25000" dirty="0" smtClean="0">
                <a:solidFill>
                  <a:schemeClr val="bg1"/>
                </a:solidFill>
              </a:rPr>
              <a:t>1</a:t>
            </a:r>
            <a:r>
              <a:rPr lang="en-US" dirty="0" smtClean="0">
                <a:solidFill>
                  <a:schemeClr val="bg1"/>
                </a:solidFill>
              </a:rPr>
              <a:t> &amp;Y</a:t>
            </a:r>
            <a:r>
              <a:rPr lang="en-US" baseline="-25000" dirty="0" smtClean="0">
                <a:solidFill>
                  <a:schemeClr val="bg1"/>
                </a:solidFill>
              </a:rPr>
              <a:t>0</a:t>
            </a:r>
            <a:r>
              <a:rPr lang="en-US" dirty="0" smtClean="0">
                <a:solidFill>
                  <a:schemeClr val="bg1"/>
                </a:solidFill>
              </a:rPr>
              <a:t>.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	The </a:t>
            </a:r>
            <a:r>
              <a:rPr lang="en-US" b="1" dirty="0" smtClean="0">
                <a:solidFill>
                  <a:schemeClr val="bg1"/>
                </a:solidFill>
              </a:rPr>
              <a:t>block diagram</a:t>
            </a:r>
            <a:r>
              <a:rPr lang="en-US" dirty="0" smtClean="0">
                <a:solidFill>
                  <a:schemeClr val="bg1"/>
                </a:solidFill>
              </a:rPr>
              <a:t> of 1x4 De-Multiplexer is shown in the following figure.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14" name="Picture 13" descr="1 to 4 De-Multiplexer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3240" y="3500438"/>
            <a:ext cx="5715000" cy="3222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00430" y="357166"/>
            <a:ext cx="5105400" cy="1071570"/>
          </a:xfrm>
        </p:spPr>
        <p:txBody>
          <a:bodyPr/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4-to-1 </a:t>
            </a:r>
            <a:r>
              <a:rPr lang="en-US" sz="2400" dirty="0" err="1" smtClean="0">
                <a:solidFill>
                  <a:schemeClr val="bg1"/>
                </a:solidFill>
              </a:rPr>
              <a:t>DEMultiplexer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786182" y="5357826"/>
            <a:ext cx="42862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1025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786182" y="4429132"/>
            <a:ext cx="184731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-228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86116" y="-5417"/>
            <a:ext cx="5143536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endParaRPr lang="en-US" dirty="0" smtClean="0">
              <a:solidFill>
                <a:schemeClr val="bg1"/>
              </a:solidFill>
            </a:endParaRPr>
          </a:p>
          <a:p>
            <a:pPr lvl="1"/>
            <a:endParaRPr lang="en-US" dirty="0" smtClean="0">
              <a:solidFill>
                <a:schemeClr val="bg1"/>
              </a:solidFill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endParaRPr lang="en-US" b="1" dirty="0" smtClean="0">
              <a:solidFill>
                <a:schemeClr val="accent4"/>
              </a:solidFill>
            </a:endParaRPr>
          </a:p>
          <a:p>
            <a:pPr lvl="2"/>
            <a:endParaRPr lang="en-US" sz="2000" dirty="0" smtClean="0">
              <a:solidFill>
                <a:srgbClr val="66FF66"/>
              </a:solidFill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b="1" dirty="0" smtClean="0">
              <a:solidFill>
                <a:srgbClr val="FFC000"/>
              </a:solidFill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b="1" dirty="0" smtClean="0">
              <a:solidFill>
                <a:srgbClr val="FFC000"/>
              </a:solidFill>
            </a:endParaRPr>
          </a:p>
          <a:p>
            <a:pPr fontAlgn="base"/>
            <a:endParaRPr lang="en-US" b="1" dirty="0" smtClean="0">
              <a:solidFill>
                <a:srgbClr val="FFC000"/>
              </a:solidFill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b="1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baseline="-25000" dirty="0" smtClean="0">
              <a:solidFill>
                <a:srgbClr val="00B0F0"/>
              </a:solidFill>
            </a:endParaRPr>
          </a:p>
          <a:p>
            <a:endParaRPr lang="en-US" dirty="0" smtClean="0">
              <a:solidFill>
                <a:srgbClr val="00B0F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143240" y="1142984"/>
            <a:ext cx="535785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286116" y="1071546"/>
            <a:ext cx="514353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643306" y="4214818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lvl="2"/>
            <a:r>
              <a:rPr lang="en-US" dirty="0" smtClean="0">
                <a:solidFill>
                  <a:schemeClr val="bg1"/>
                </a:solidFill>
              </a:rPr>
              <a:t> 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00364" y="1214422"/>
            <a:ext cx="61436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	The single input ‘I’ will be connected to one of the four outputs, Y</a:t>
            </a:r>
            <a:r>
              <a:rPr lang="en-US" baseline="-25000" dirty="0" smtClean="0">
                <a:solidFill>
                  <a:schemeClr val="bg1"/>
                </a:solidFill>
              </a:rPr>
              <a:t>3</a:t>
            </a:r>
            <a:r>
              <a:rPr lang="en-US" dirty="0" smtClean="0">
                <a:solidFill>
                  <a:schemeClr val="bg1"/>
                </a:solidFill>
              </a:rPr>
              <a:t> to Y</a:t>
            </a:r>
            <a:r>
              <a:rPr lang="en-US" baseline="-25000" dirty="0" smtClean="0">
                <a:solidFill>
                  <a:schemeClr val="bg1"/>
                </a:solidFill>
              </a:rPr>
              <a:t>0</a:t>
            </a:r>
            <a:r>
              <a:rPr lang="en-US" dirty="0" smtClean="0">
                <a:solidFill>
                  <a:schemeClr val="bg1"/>
                </a:solidFill>
              </a:rPr>
              <a:t> based on the values of selection lines s</a:t>
            </a:r>
            <a:r>
              <a:rPr lang="en-US" baseline="-25000" dirty="0" smtClean="0">
                <a:solidFill>
                  <a:schemeClr val="bg1"/>
                </a:solidFill>
              </a:rPr>
              <a:t>1</a:t>
            </a:r>
            <a:r>
              <a:rPr lang="en-US" dirty="0" smtClean="0">
                <a:solidFill>
                  <a:schemeClr val="bg1"/>
                </a:solidFill>
              </a:rPr>
              <a:t> &amp; s0.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	The </a:t>
            </a:r>
            <a:r>
              <a:rPr lang="en-US" b="1" dirty="0" smtClean="0">
                <a:solidFill>
                  <a:schemeClr val="bg1"/>
                </a:solidFill>
              </a:rPr>
              <a:t>Truth table</a:t>
            </a:r>
            <a:r>
              <a:rPr lang="en-US" dirty="0" smtClean="0">
                <a:solidFill>
                  <a:schemeClr val="bg1"/>
                </a:solidFill>
              </a:rPr>
              <a:t> of 1x4 De-Multiplexer is shown below.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3286116" y="3571876"/>
          <a:ext cx="5455920" cy="2785999"/>
        </p:xfrm>
        <a:graphic>
          <a:graphicData uri="http://schemas.openxmlformats.org/drawingml/2006/table">
            <a:tbl>
              <a:tblPr/>
              <a:tblGrid>
                <a:gridCol w="909320"/>
                <a:gridCol w="909320"/>
                <a:gridCol w="909320"/>
                <a:gridCol w="909320"/>
                <a:gridCol w="909320"/>
                <a:gridCol w="909320"/>
              </a:tblGrid>
              <a:tr h="407830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1800" b="1" dirty="0">
                          <a:latin typeface="Arial"/>
                          <a:ea typeface="Times New Roman"/>
                          <a:cs typeface="Times New Roman"/>
                        </a:rPr>
                        <a:t>Selection Inputs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1800" b="1" dirty="0">
                          <a:latin typeface="Arial"/>
                          <a:ea typeface="Times New Roman"/>
                          <a:cs typeface="Times New Roman"/>
                        </a:rPr>
                        <a:t>Outputs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78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1800" b="1" baseline="-2500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1800" b="1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1800" b="1" baseline="-2500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en-US" sz="18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lang="en-US" sz="1800" b="1" baseline="-2500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lang="en-US" sz="1800" b="1" baseline="-2500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lang="en-US" sz="1800" b="1" baseline="-2500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lang="en-US" sz="1800" b="1" baseline="-2500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78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180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en-US" sz="18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180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en-US" sz="18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180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en-US" sz="18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180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en-US" sz="18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78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180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n-US" sz="18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180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en-US" sz="18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180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en-US" sz="18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1800" b="1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</a:t>
                      </a:r>
                      <a:endParaRPr lang="en-US" sz="18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78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1800" b="1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</a:t>
                      </a:r>
                      <a:endParaRPr lang="en-US" sz="18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180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en-US" sz="18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78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180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n-US" sz="18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180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n-US" sz="18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00430" y="357166"/>
            <a:ext cx="5105400" cy="1071570"/>
          </a:xfrm>
        </p:spPr>
        <p:txBody>
          <a:bodyPr/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4-to-1 </a:t>
            </a:r>
            <a:r>
              <a:rPr lang="en-US" sz="2400" dirty="0" err="1" smtClean="0">
                <a:solidFill>
                  <a:schemeClr val="bg1"/>
                </a:solidFill>
              </a:rPr>
              <a:t>DEMultiplexer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786182" y="5357826"/>
            <a:ext cx="42862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1025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786182" y="4429132"/>
            <a:ext cx="184731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-228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86116" y="-5417"/>
            <a:ext cx="5143536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endParaRPr lang="en-US" dirty="0" smtClean="0">
              <a:solidFill>
                <a:schemeClr val="bg1"/>
              </a:solidFill>
            </a:endParaRPr>
          </a:p>
          <a:p>
            <a:pPr lvl="1"/>
            <a:endParaRPr lang="en-US" dirty="0" smtClean="0">
              <a:solidFill>
                <a:schemeClr val="bg1"/>
              </a:solidFill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endParaRPr lang="en-US" b="1" dirty="0" smtClean="0">
              <a:solidFill>
                <a:schemeClr val="accent4"/>
              </a:solidFill>
            </a:endParaRPr>
          </a:p>
          <a:p>
            <a:pPr lvl="2"/>
            <a:endParaRPr lang="en-US" sz="2000" dirty="0" smtClean="0">
              <a:solidFill>
                <a:srgbClr val="66FF66"/>
              </a:solidFill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b="1" dirty="0" smtClean="0">
              <a:solidFill>
                <a:srgbClr val="FFC000"/>
              </a:solidFill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b="1" dirty="0" smtClean="0">
              <a:solidFill>
                <a:srgbClr val="FFC000"/>
              </a:solidFill>
            </a:endParaRPr>
          </a:p>
          <a:p>
            <a:pPr fontAlgn="base"/>
            <a:endParaRPr lang="en-US" b="1" dirty="0" smtClean="0">
              <a:solidFill>
                <a:srgbClr val="FFC000"/>
              </a:solidFill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b="1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baseline="-25000" dirty="0" smtClean="0">
              <a:solidFill>
                <a:srgbClr val="00B0F0"/>
              </a:solidFill>
            </a:endParaRPr>
          </a:p>
          <a:p>
            <a:endParaRPr lang="en-US" dirty="0" smtClean="0">
              <a:solidFill>
                <a:srgbClr val="00B0F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143240" y="1142984"/>
            <a:ext cx="535785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286116" y="1071546"/>
            <a:ext cx="514353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643306" y="4214818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lvl="2"/>
            <a:r>
              <a:rPr lang="en-US" dirty="0" smtClean="0">
                <a:solidFill>
                  <a:schemeClr val="bg1"/>
                </a:solidFill>
              </a:rPr>
              <a:t> 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00364" y="1214422"/>
            <a:ext cx="61436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	 From the above Truth table, we can directly write the </a:t>
            </a:r>
            <a:r>
              <a:rPr lang="en-US" b="1" dirty="0" smtClean="0">
                <a:solidFill>
                  <a:schemeClr val="bg1"/>
                </a:solidFill>
              </a:rPr>
              <a:t>Boolean functions</a:t>
            </a:r>
            <a:r>
              <a:rPr lang="en-US" dirty="0" smtClean="0">
                <a:solidFill>
                  <a:schemeClr val="bg1"/>
                </a:solidFill>
              </a:rPr>
              <a:t> for each output as</a:t>
            </a:r>
          </a:p>
          <a:p>
            <a:pPr lvl="3"/>
            <a:r>
              <a:rPr lang="en-US" dirty="0" smtClean="0">
                <a:solidFill>
                  <a:schemeClr val="bg1"/>
                </a:solidFill>
              </a:rPr>
              <a:t>Y3=s1s0I</a:t>
            </a:r>
          </a:p>
          <a:p>
            <a:pPr lvl="3"/>
            <a:r>
              <a:rPr lang="en-US" dirty="0" smtClean="0">
                <a:solidFill>
                  <a:schemeClr val="bg1"/>
                </a:solidFill>
              </a:rPr>
              <a:t>Y2=s1s0′I</a:t>
            </a:r>
          </a:p>
          <a:p>
            <a:pPr lvl="3"/>
            <a:r>
              <a:rPr lang="en-US" dirty="0" smtClean="0">
                <a:solidFill>
                  <a:schemeClr val="bg1"/>
                </a:solidFill>
              </a:rPr>
              <a:t>Y1=s1′s0I</a:t>
            </a:r>
          </a:p>
          <a:p>
            <a:pPr lvl="3"/>
            <a:r>
              <a:rPr lang="en-US" dirty="0" smtClean="0">
                <a:solidFill>
                  <a:schemeClr val="bg1"/>
                </a:solidFill>
              </a:rPr>
              <a:t>Y0=s1′s0′I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14" name="Picture 13" descr="1x4 De-Multiplexer Circuit Diagram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8992" y="3214686"/>
            <a:ext cx="5429288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71802" y="2285992"/>
            <a:ext cx="5105400" cy="1071570"/>
          </a:xfrm>
        </p:spPr>
        <p:txBody>
          <a:bodyPr/>
          <a:lstStyle/>
          <a:p>
            <a:pPr algn="ctr"/>
            <a:r>
              <a:rPr lang="en-US" b="0" dirty="0" smtClean="0"/>
              <a:t>Binary Number System</a:t>
            </a:r>
            <a:br>
              <a:rPr lang="en-US" b="0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14678" y="1857364"/>
            <a:ext cx="5114778" cy="3929090"/>
          </a:xfrm>
        </p:spPr>
        <p:txBody>
          <a:bodyPr>
            <a:noAutofit/>
          </a:bodyPr>
          <a:lstStyle/>
          <a:p>
            <a:pPr algn="l"/>
            <a:r>
              <a:rPr lang="en-US" sz="2400" b="1" dirty="0" smtClean="0">
                <a:latin typeface="Gabriola" pitchFamily="82" charset="0"/>
              </a:rPr>
              <a:t> Example</a:t>
            </a:r>
          </a:p>
          <a:p>
            <a:pPr algn="l"/>
            <a:r>
              <a:rPr lang="en-US" sz="2400" b="1" dirty="0" smtClean="0">
                <a:solidFill>
                  <a:srgbClr val="000000"/>
                </a:solidFill>
                <a:latin typeface="Gabriola" pitchFamily="82" charset="0"/>
              </a:rPr>
              <a:t>Binary Number : 10101</a:t>
            </a:r>
            <a:r>
              <a:rPr lang="en-US" sz="2400" b="1" baseline="-25000" dirty="0" smtClean="0">
                <a:solidFill>
                  <a:srgbClr val="000000"/>
                </a:solidFill>
                <a:latin typeface="Gabriola" pitchFamily="82" charset="0"/>
              </a:rPr>
              <a:t>2</a:t>
            </a:r>
            <a:endParaRPr lang="en-US" sz="2400" b="1" dirty="0" smtClean="0">
              <a:solidFill>
                <a:srgbClr val="000000"/>
              </a:solidFill>
              <a:latin typeface="Gabriola" pitchFamily="82" charset="0"/>
            </a:endParaRPr>
          </a:p>
          <a:p>
            <a:pPr algn="l"/>
            <a:r>
              <a:rPr lang="en-US" sz="2400" b="1" dirty="0" smtClean="0">
                <a:solidFill>
                  <a:srgbClr val="000000"/>
                </a:solidFill>
                <a:latin typeface="Gabriola" pitchFamily="82" charset="0"/>
              </a:rPr>
              <a:t>Calculating Decimal Equivalent −</a:t>
            </a:r>
          </a:p>
          <a:p>
            <a:pPr algn="l"/>
            <a:r>
              <a:rPr lang="en-US" sz="2400" b="1" dirty="0" smtClean="0">
                <a:latin typeface="Gabriola" pitchFamily="82" charset="0"/>
              </a:rPr>
              <a:t>Step Binary </a:t>
            </a:r>
            <a:r>
              <a:rPr lang="en-US" sz="2400" b="1" dirty="0" err="1" smtClean="0">
                <a:latin typeface="Gabriola" pitchFamily="82" charset="0"/>
              </a:rPr>
              <a:t>NumberDecimal</a:t>
            </a:r>
            <a:r>
              <a:rPr lang="en-US" sz="2400" b="1" dirty="0" smtClean="0">
                <a:latin typeface="Gabriola" pitchFamily="82" charset="0"/>
              </a:rPr>
              <a:t> Number</a:t>
            </a:r>
          </a:p>
          <a:p>
            <a:pPr algn="l"/>
            <a:r>
              <a:rPr lang="en-US" sz="2400" b="1" dirty="0" smtClean="0">
                <a:latin typeface="Gabriola" pitchFamily="82" charset="0"/>
              </a:rPr>
              <a:t>Step 1 :</a:t>
            </a:r>
          </a:p>
          <a:p>
            <a:pPr algn="l"/>
            <a:r>
              <a:rPr lang="en-US" sz="2400" b="1" dirty="0" smtClean="0">
                <a:latin typeface="Gabriola" pitchFamily="82" charset="0"/>
              </a:rPr>
              <a:t>10101</a:t>
            </a:r>
            <a:r>
              <a:rPr lang="en-US" sz="2400" b="1" baseline="-25000" dirty="0" smtClean="0">
                <a:latin typeface="Gabriola" pitchFamily="82" charset="0"/>
              </a:rPr>
              <a:t>2</a:t>
            </a:r>
            <a:r>
              <a:rPr lang="en-US" sz="2400" b="1" dirty="0" smtClean="0">
                <a:latin typeface="Gabriola" pitchFamily="82" charset="0"/>
              </a:rPr>
              <a:t>((1 × 2</a:t>
            </a:r>
            <a:r>
              <a:rPr lang="en-US" sz="2400" b="1" baseline="30000" dirty="0" smtClean="0">
                <a:latin typeface="Gabriola" pitchFamily="82" charset="0"/>
              </a:rPr>
              <a:t>4</a:t>
            </a:r>
            <a:r>
              <a:rPr lang="en-US" sz="2400" b="1" dirty="0" smtClean="0">
                <a:latin typeface="Gabriola" pitchFamily="82" charset="0"/>
              </a:rPr>
              <a:t>) + (0 × 2</a:t>
            </a:r>
            <a:r>
              <a:rPr lang="en-US" sz="2400" b="1" baseline="30000" dirty="0" smtClean="0">
                <a:latin typeface="Gabriola" pitchFamily="82" charset="0"/>
              </a:rPr>
              <a:t>3</a:t>
            </a:r>
            <a:r>
              <a:rPr lang="en-US" sz="2400" b="1" dirty="0" smtClean="0">
                <a:latin typeface="Gabriola" pitchFamily="82" charset="0"/>
              </a:rPr>
              <a:t>) + (1 × 2</a:t>
            </a:r>
            <a:r>
              <a:rPr lang="en-US" sz="2400" b="1" baseline="30000" dirty="0" smtClean="0">
                <a:latin typeface="Gabriola" pitchFamily="82" charset="0"/>
              </a:rPr>
              <a:t>2</a:t>
            </a:r>
            <a:r>
              <a:rPr lang="en-US" sz="2400" b="1" dirty="0" smtClean="0">
                <a:latin typeface="Gabriola" pitchFamily="82" charset="0"/>
              </a:rPr>
              <a:t>) + (0 × 2</a:t>
            </a:r>
            <a:r>
              <a:rPr lang="en-US" sz="2400" b="1" baseline="30000" dirty="0" smtClean="0">
                <a:latin typeface="Gabriola" pitchFamily="82" charset="0"/>
              </a:rPr>
              <a:t>1</a:t>
            </a:r>
            <a:r>
              <a:rPr lang="en-US" sz="2400" b="1" dirty="0" smtClean="0">
                <a:latin typeface="Gabriola" pitchFamily="82" charset="0"/>
              </a:rPr>
              <a:t>) + (1 × 2</a:t>
            </a:r>
            <a:r>
              <a:rPr lang="en-US" sz="2400" b="1" baseline="30000" dirty="0" smtClean="0">
                <a:latin typeface="Gabriola" pitchFamily="82" charset="0"/>
              </a:rPr>
              <a:t>0</a:t>
            </a:r>
            <a:r>
              <a:rPr lang="en-US" sz="2400" b="1" dirty="0" smtClean="0">
                <a:latin typeface="Gabriola" pitchFamily="82" charset="0"/>
              </a:rPr>
              <a:t>))</a:t>
            </a:r>
            <a:r>
              <a:rPr lang="en-US" sz="2400" b="1" baseline="-25000" dirty="0" smtClean="0">
                <a:latin typeface="Gabriola" pitchFamily="82" charset="0"/>
              </a:rPr>
              <a:t>10</a:t>
            </a:r>
          </a:p>
          <a:p>
            <a:pPr algn="l"/>
            <a:r>
              <a:rPr lang="en-US" sz="2400" b="1" dirty="0" smtClean="0">
                <a:latin typeface="Gabriola" pitchFamily="82" charset="0"/>
              </a:rPr>
              <a:t>Step 2: 10101</a:t>
            </a:r>
            <a:r>
              <a:rPr lang="en-US" sz="2400" b="1" baseline="-25000" dirty="0" smtClean="0">
                <a:latin typeface="Gabriola" pitchFamily="82" charset="0"/>
              </a:rPr>
              <a:t>2</a:t>
            </a:r>
            <a:r>
              <a:rPr lang="en-US" sz="2400" b="1" dirty="0" smtClean="0">
                <a:latin typeface="Gabriola" pitchFamily="82" charset="0"/>
              </a:rPr>
              <a:t>(16 + 0 + 4 + 0 + 1)</a:t>
            </a:r>
            <a:r>
              <a:rPr lang="en-US" sz="2400" b="1" baseline="-25000" dirty="0" smtClean="0">
                <a:latin typeface="Gabriola" pitchFamily="82" charset="0"/>
              </a:rPr>
              <a:t>10</a:t>
            </a:r>
          </a:p>
          <a:p>
            <a:pPr algn="l"/>
            <a:r>
              <a:rPr lang="en-US" sz="2400" b="1" dirty="0" smtClean="0">
                <a:latin typeface="Gabriola" pitchFamily="82" charset="0"/>
              </a:rPr>
              <a:t>Step 3:   10101</a:t>
            </a:r>
            <a:r>
              <a:rPr lang="en-US" sz="2400" b="1" baseline="-25000" dirty="0" smtClean="0">
                <a:latin typeface="Gabriola" pitchFamily="82" charset="0"/>
              </a:rPr>
              <a:t>2   </a:t>
            </a:r>
            <a:r>
              <a:rPr lang="en-US" sz="2400" b="1" dirty="0" smtClean="0">
                <a:latin typeface="Gabriola" pitchFamily="82" charset="0"/>
              </a:rPr>
              <a:t>-   21</a:t>
            </a:r>
            <a:r>
              <a:rPr lang="en-US" sz="2400" b="1" baseline="-25000" dirty="0" smtClean="0">
                <a:latin typeface="Gabriola" pitchFamily="82" charset="0"/>
              </a:rPr>
              <a:t>10</a:t>
            </a:r>
          </a:p>
          <a:p>
            <a:pPr algn="l"/>
            <a:r>
              <a:rPr lang="en-US" sz="2400" b="1" dirty="0" smtClean="0">
                <a:solidFill>
                  <a:srgbClr val="000000"/>
                </a:solidFill>
                <a:latin typeface="Gabriola" pitchFamily="82" charset="0"/>
              </a:rPr>
              <a:t>Note: 10101</a:t>
            </a:r>
            <a:r>
              <a:rPr lang="en-US" sz="2400" b="1" baseline="-25000" dirty="0" smtClean="0">
                <a:solidFill>
                  <a:srgbClr val="000000"/>
                </a:solidFill>
                <a:latin typeface="Gabriola" pitchFamily="82" charset="0"/>
              </a:rPr>
              <a:t>2</a:t>
            </a:r>
            <a:r>
              <a:rPr lang="en-US" sz="2400" b="1" dirty="0" smtClean="0">
                <a:solidFill>
                  <a:srgbClr val="000000"/>
                </a:solidFill>
                <a:latin typeface="Gabriola" pitchFamily="82" charset="0"/>
              </a:rPr>
              <a:t> is normally written as 10101.</a:t>
            </a: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b="1" dirty="0">
              <a:latin typeface="Gabriola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86116" y="3143248"/>
            <a:ext cx="5105400" cy="1071570"/>
          </a:xfrm>
        </p:spPr>
        <p:txBody>
          <a:bodyPr/>
          <a:lstStyle/>
          <a:p>
            <a:pPr algn="ctr"/>
            <a:r>
              <a:rPr lang="en-US" b="0" dirty="0" smtClean="0"/>
              <a:t>Decimal Number System</a:t>
            </a:r>
            <a:br>
              <a:rPr lang="en-US" b="0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86116" y="2143116"/>
            <a:ext cx="5114778" cy="3929090"/>
          </a:xfrm>
        </p:spPr>
        <p:txBody>
          <a:bodyPr>
            <a:noAutofit/>
          </a:bodyPr>
          <a:lstStyle/>
          <a:p>
            <a:pPr algn="l"/>
            <a:r>
              <a:rPr lang="en-US" sz="2400" b="1" dirty="0" smtClean="0">
                <a:latin typeface="Gabriola" pitchFamily="82" charset="0"/>
              </a:rPr>
              <a:t> The decimal numbers are used in our day to day life. The decimal number system contains ten digits from  0 to 9(base 10). </a:t>
            </a:r>
          </a:p>
          <a:p>
            <a:pPr algn="l"/>
            <a:r>
              <a:rPr lang="en-US" sz="2400" b="1" dirty="0" smtClean="0">
                <a:latin typeface="Gabriola" pitchFamily="82" charset="0"/>
              </a:rPr>
              <a:t>Here, the successive place value or position, left to the decimal point holds units, tens, hundreds, thousands, and so on.</a:t>
            </a:r>
          </a:p>
          <a:p>
            <a:pPr algn="l"/>
            <a:r>
              <a:rPr lang="en-US" sz="2400" b="1" dirty="0" smtClean="0">
                <a:latin typeface="Gabriola" pitchFamily="82" charset="0"/>
              </a:rPr>
              <a:t>The 0 is the minimum value of the digit, and 9 is the maximum value of the digit.</a:t>
            </a:r>
          </a:p>
          <a:p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b="1" dirty="0" smtClean="0">
              <a:latin typeface="Gabriola" pitchFamily="82" charset="0"/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b="1" dirty="0">
              <a:latin typeface="Gabriola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86116" y="3071810"/>
            <a:ext cx="5105400" cy="1071570"/>
          </a:xfrm>
        </p:spPr>
        <p:txBody>
          <a:bodyPr/>
          <a:lstStyle/>
          <a:p>
            <a:pPr algn="ctr"/>
            <a:r>
              <a:rPr lang="en-US" b="0" dirty="0" smtClean="0"/>
              <a:t>Decimal Number System</a:t>
            </a:r>
            <a:br>
              <a:rPr lang="en-US" b="0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14678" y="1928802"/>
            <a:ext cx="5114778" cy="3929090"/>
          </a:xfrm>
        </p:spPr>
        <p:txBody>
          <a:bodyPr>
            <a:noAutofit/>
          </a:bodyPr>
          <a:lstStyle/>
          <a:p>
            <a:pPr algn="l"/>
            <a:r>
              <a:rPr lang="en-US" sz="2400" b="1" dirty="0" smtClean="0">
                <a:latin typeface="Gabriola" pitchFamily="82" charset="0"/>
              </a:rPr>
              <a:t>For example: </a:t>
            </a:r>
          </a:p>
          <a:p>
            <a:pPr algn="l"/>
            <a:r>
              <a:rPr lang="en-US" sz="2400" b="1" dirty="0" smtClean="0">
                <a:latin typeface="Gabriola" pitchFamily="82" charset="0"/>
              </a:rPr>
              <a:t>	The decimal number 2541 consist of the digit 1 in the unit position, 4 in the tens position, 5 in the hundreds position, and 2 in the thousand positions and the value will be written as:</a:t>
            </a:r>
          </a:p>
          <a:p>
            <a:pPr algn="l"/>
            <a:r>
              <a:rPr lang="en-US" sz="2400" b="1" dirty="0" smtClean="0">
                <a:latin typeface="Gabriola" pitchFamily="82" charset="0"/>
              </a:rPr>
              <a:t>	= (2×1000) + (5×100) + (4×10) + (1×1) (2×10</a:t>
            </a:r>
            <a:r>
              <a:rPr lang="en-US" sz="2400" b="1" baseline="30000" dirty="0" smtClean="0">
                <a:latin typeface="Gabriola" pitchFamily="82" charset="0"/>
              </a:rPr>
              <a:t>3</a:t>
            </a:r>
            <a:r>
              <a:rPr lang="en-US" sz="2400" b="1" dirty="0" smtClean="0">
                <a:latin typeface="Gabriola" pitchFamily="82" charset="0"/>
              </a:rPr>
              <a:t>) + (5×10</a:t>
            </a:r>
            <a:r>
              <a:rPr lang="en-US" sz="2400" b="1" baseline="30000" dirty="0" smtClean="0">
                <a:latin typeface="Gabriola" pitchFamily="82" charset="0"/>
              </a:rPr>
              <a:t>2</a:t>
            </a:r>
            <a:r>
              <a:rPr lang="en-US" sz="2400" b="1" dirty="0" smtClean="0">
                <a:latin typeface="Gabriola" pitchFamily="82" charset="0"/>
              </a:rPr>
              <a:t>) + (4×10</a:t>
            </a:r>
            <a:r>
              <a:rPr lang="en-US" sz="2400" b="1" baseline="30000" dirty="0" smtClean="0">
                <a:latin typeface="Gabriola" pitchFamily="82" charset="0"/>
              </a:rPr>
              <a:t>1</a:t>
            </a:r>
            <a:r>
              <a:rPr lang="en-US" sz="2400" b="1" dirty="0" smtClean="0">
                <a:latin typeface="Gabriola" pitchFamily="82" charset="0"/>
              </a:rPr>
              <a:t>) + (1×10</a:t>
            </a:r>
            <a:r>
              <a:rPr lang="en-US" sz="2400" b="1" baseline="30000" dirty="0" smtClean="0">
                <a:latin typeface="Gabriola" pitchFamily="82" charset="0"/>
              </a:rPr>
              <a:t>0</a:t>
            </a:r>
            <a:r>
              <a:rPr lang="en-US" sz="2400" b="1" dirty="0" smtClean="0">
                <a:latin typeface="Gabriola" pitchFamily="82" charset="0"/>
              </a:rPr>
              <a:t>) </a:t>
            </a:r>
          </a:p>
          <a:p>
            <a:pPr algn="l"/>
            <a:r>
              <a:rPr lang="en-US" sz="2400" b="1" dirty="0" smtClean="0">
                <a:latin typeface="Gabriola" pitchFamily="82" charset="0"/>
              </a:rPr>
              <a:t>= 2000 + 500 + 40 + 1 </a:t>
            </a:r>
          </a:p>
          <a:p>
            <a:pPr algn="l"/>
            <a:r>
              <a:rPr lang="en-US" sz="2400" b="1" dirty="0" smtClean="0">
                <a:latin typeface="Gabriola" pitchFamily="82" charset="0"/>
              </a:rPr>
              <a:t>=2541</a:t>
            </a:r>
          </a:p>
          <a:p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b="1" dirty="0" smtClean="0">
              <a:latin typeface="Gabriola" pitchFamily="82" charset="0"/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b="1" dirty="0">
              <a:latin typeface="Gabriola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86116" y="4071942"/>
            <a:ext cx="5105400" cy="1071570"/>
          </a:xfrm>
        </p:spPr>
        <p:txBody>
          <a:bodyPr/>
          <a:lstStyle/>
          <a:p>
            <a:pPr algn="ctr"/>
            <a:r>
              <a:rPr lang="en-US" b="0" dirty="0" smtClean="0"/>
              <a:t>Octal Number System</a:t>
            </a:r>
            <a:br>
              <a:rPr lang="en-US" b="0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86116" y="2786058"/>
            <a:ext cx="5114778" cy="3929090"/>
          </a:xfrm>
        </p:spPr>
        <p:txBody>
          <a:bodyPr>
            <a:noAutofit/>
          </a:bodyPr>
          <a:lstStyle/>
          <a:p>
            <a:pPr algn="l"/>
            <a:r>
              <a:rPr lang="en-US" sz="2400" b="1" dirty="0" smtClean="0">
                <a:latin typeface="Gabriola" pitchFamily="82" charset="0"/>
              </a:rPr>
              <a:t>Characteristics</a:t>
            </a:r>
          </a:p>
          <a:p>
            <a:pPr algn="l"/>
            <a:r>
              <a:rPr lang="en-US" sz="2400" b="1" dirty="0" smtClean="0">
                <a:latin typeface="Gabriola" pitchFamily="82" charset="0"/>
              </a:rPr>
              <a:t>	Uses eight digits, 0,1,2,3,4,5,6,7.</a:t>
            </a:r>
          </a:p>
          <a:p>
            <a:pPr algn="l"/>
            <a:r>
              <a:rPr lang="en-US" sz="2400" b="1" dirty="0" smtClean="0">
                <a:latin typeface="Gabriola" pitchFamily="82" charset="0"/>
              </a:rPr>
              <a:t>	Also called base 8 number system</a:t>
            </a:r>
          </a:p>
          <a:p>
            <a:pPr algn="l"/>
            <a:r>
              <a:rPr lang="en-US" sz="2400" b="1" dirty="0" smtClean="0">
                <a:latin typeface="Gabriola" pitchFamily="82" charset="0"/>
              </a:rPr>
              <a:t>	Each position in an octal number represents 	a 0 power of the base (8). Example: 8</a:t>
            </a:r>
            <a:r>
              <a:rPr lang="en-US" sz="2400" b="1" baseline="30000" dirty="0" smtClean="0">
                <a:latin typeface="Gabriola" pitchFamily="82" charset="0"/>
              </a:rPr>
              <a:t>0</a:t>
            </a:r>
          </a:p>
          <a:p>
            <a:pPr algn="l"/>
            <a:endParaRPr lang="en-US" sz="2400" b="1" dirty="0" smtClean="0">
              <a:latin typeface="Gabriola" pitchFamily="82" charset="0"/>
            </a:endParaRPr>
          </a:p>
          <a:p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b="1" dirty="0" smtClean="0">
              <a:latin typeface="Gabriola" pitchFamily="82" charset="0"/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b="1" dirty="0">
              <a:latin typeface="Gabriola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859</TotalTime>
  <Words>1514</Words>
  <Application>Microsoft Office PowerPoint</Application>
  <PresentationFormat>On-screen Show (4:3)</PresentationFormat>
  <Paragraphs>960</Paragraphs>
  <Slides>58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size="59" baseType="lpstr">
      <vt:lpstr>Opulent</vt:lpstr>
      <vt:lpstr>DIGITAL LOGIC</vt:lpstr>
      <vt:lpstr>iNTRODUCTION</vt:lpstr>
      <vt:lpstr>Types of Number System  </vt:lpstr>
      <vt:lpstr>Types of Number System  </vt:lpstr>
      <vt:lpstr>Binary Number System   </vt:lpstr>
      <vt:lpstr>Binary Number System   </vt:lpstr>
      <vt:lpstr>Decimal Number System     </vt:lpstr>
      <vt:lpstr>Decimal Number System     </vt:lpstr>
      <vt:lpstr>Octal Number System      </vt:lpstr>
      <vt:lpstr>Octal Number System      </vt:lpstr>
      <vt:lpstr>Hexadecimal Number System       </vt:lpstr>
      <vt:lpstr>Hexadecimal Number System       </vt:lpstr>
      <vt:lpstr>Number Base Conversion        </vt:lpstr>
      <vt:lpstr>Number Base Conversion        </vt:lpstr>
      <vt:lpstr>Number Base Conversion        </vt:lpstr>
      <vt:lpstr>Decimal Number to other Bases Conversion         </vt:lpstr>
      <vt:lpstr>Decimal to Binary         </vt:lpstr>
      <vt:lpstr>Decimal to Octal         </vt:lpstr>
      <vt:lpstr>Decimal to Hexa-Decimal Conversion           </vt:lpstr>
      <vt:lpstr>Decimal to Hexa-Decimal Conversion           </vt:lpstr>
      <vt:lpstr>Binary numer system to other number system          </vt:lpstr>
      <vt:lpstr>Binary to Octal         </vt:lpstr>
      <vt:lpstr>Binary to Octal         </vt:lpstr>
      <vt:lpstr>Binary to Decimal number system          </vt:lpstr>
      <vt:lpstr>Binary to Decimal number system          </vt:lpstr>
      <vt:lpstr>Binary to Decimal number system          </vt:lpstr>
      <vt:lpstr> Binary to Hexadecimal number system          </vt:lpstr>
      <vt:lpstr> Binary to Hexadecimal number system          </vt:lpstr>
      <vt:lpstr> Binary to Hexadecimal number system          </vt:lpstr>
      <vt:lpstr> Convert Octal to Binary Using Table           </vt:lpstr>
      <vt:lpstr> Convert Octal to Binary Using Table           </vt:lpstr>
      <vt:lpstr> octal to decimal conversion           </vt:lpstr>
      <vt:lpstr> octal to decimal conversion           </vt:lpstr>
      <vt:lpstr> Hexadecimal to Decimal           </vt:lpstr>
      <vt:lpstr> Hexadecimal to Binary Conversion          </vt:lpstr>
      <vt:lpstr> Hexadecimal to Binary Conversion          </vt:lpstr>
      <vt:lpstr> Hexadecimal to Binary Conversion          </vt:lpstr>
      <vt:lpstr> Hexadecimal To Octal         </vt:lpstr>
      <vt:lpstr> Hexadecimal To Octal         </vt:lpstr>
      <vt:lpstr> Basic Gates  Gates           </vt:lpstr>
      <vt:lpstr> Basic Gates  Basic Gates           </vt:lpstr>
      <vt:lpstr> Basic Gates  Basic Gates           </vt:lpstr>
      <vt:lpstr> Basic Gates  Basic Gates           </vt:lpstr>
      <vt:lpstr> Basic Gates  Basic Gates           </vt:lpstr>
      <vt:lpstr> Basic Gates  Basic Gates           </vt:lpstr>
      <vt:lpstr> Basic Gates  Basic Gates           </vt:lpstr>
      <vt:lpstr> Basic Gates  Universal Gates           </vt:lpstr>
      <vt:lpstr>    Universal Gates           </vt:lpstr>
      <vt:lpstr> Basic Gates   Universal Gates            </vt:lpstr>
      <vt:lpstr> Basic Gates   Universal Gates            </vt:lpstr>
      <vt:lpstr> Basic Gates   Universal Gates            </vt:lpstr>
      <vt:lpstr>Multiplexer and Demultiplexer  </vt:lpstr>
      <vt:lpstr>Multiplexer and Demultiplexer  </vt:lpstr>
      <vt:lpstr>Multiplexer  </vt:lpstr>
      <vt:lpstr>4-to-1 Multiplexer  </vt:lpstr>
      <vt:lpstr>4-to-1 DE-Multiplexer  </vt:lpstr>
      <vt:lpstr>4-to-1 DEMultiplexer  </vt:lpstr>
      <vt:lpstr>4-to-1 DEMultiplexer  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LOGIC</dc:title>
  <dc:creator>jafri</dc:creator>
  <cp:lastModifiedBy>jafri</cp:lastModifiedBy>
  <cp:revision>95</cp:revision>
  <dcterms:created xsi:type="dcterms:W3CDTF">2020-12-30T06:16:27Z</dcterms:created>
  <dcterms:modified xsi:type="dcterms:W3CDTF">2023-04-07T12:18:54Z</dcterms:modified>
</cp:coreProperties>
</file>